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363376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215660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14804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271575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21850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310071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49462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192390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306129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124367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5B91C5BA-E8D6-450A-ADA2-37D76047CA38}" type="datetimeFigureOut">
              <a:rPr lang="fr-FR" smtClean="0"/>
              <a:pPr/>
              <a:t>22/09/2023</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CA82E1D-F2B2-4735-A66B-C2260ABA6975}" type="slidenum">
              <a:rPr lang="fr-FR" smtClean="0"/>
              <a:pPr/>
              <a:t>‹N°›</a:t>
            </a:fld>
            <a:endParaRPr lang="fr-FR"/>
          </a:p>
        </p:txBody>
      </p:sp>
    </p:spTree>
    <p:extLst>
      <p:ext uri="{BB962C8B-B14F-4D97-AF65-F5344CB8AC3E}">
        <p14:creationId xmlns="" xmlns:p14="http://schemas.microsoft.com/office/powerpoint/2010/main" val="950658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2188" y="-22774"/>
            <a:ext cx="9156188" cy="6880773"/>
          </a:xfrm>
          <a:prstGeom prst="rect">
            <a:avLst/>
          </a:prstGeom>
          <a:gradFill>
            <a:gsLst>
              <a:gs pos="0">
                <a:schemeClr val="accent1">
                  <a:tint val="66000"/>
                  <a:satMod val="160000"/>
                </a:schemeClr>
              </a:gs>
              <a:gs pos="77000">
                <a:schemeClr val="accent1">
                  <a:tint val="44500"/>
                  <a:satMod val="160000"/>
                </a:schemeClr>
              </a:gs>
              <a:gs pos="100000">
                <a:schemeClr val="accent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userDrawn="1"/>
        </p:nvSpPr>
        <p:spPr>
          <a:xfrm>
            <a:off x="155964" y="102637"/>
            <a:ext cx="3335916" cy="338554"/>
          </a:xfrm>
          <a:prstGeom prst="rect">
            <a:avLst/>
          </a:prstGeom>
          <a:noFill/>
        </p:spPr>
        <p:txBody>
          <a:bodyPr wrap="square" rtlCol="0">
            <a:spAutoFit/>
          </a:bodyPr>
          <a:lstStyle/>
          <a:p>
            <a:r>
              <a:rPr lang="fr-FR" sz="1600" dirty="0" smtClean="0"/>
              <a:t>Exercices sur les masques  de fusions</a:t>
            </a:r>
            <a:endParaRPr lang="fr-FR" sz="1600" dirty="0"/>
          </a:p>
        </p:txBody>
      </p:sp>
      <p:sp>
        <p:nvSpPr>
          <p:cNvPr id="9" name="ZoneTexte 8"/>
          <p:cNvSpPr txBox="1"/>
          <p:nvPr userDrawn="1"/>
        </p:nvSpPr>
        <p:spPr>
          <a:xfrm>
            <a:off x="7884368" y="6381327"/>
            <a:ext cx="1080120" cy="276999"/>
          </a:xfrm>
          <a:prstGeom prst="rect">
            <a:avLst/>
          </a:prstGeom>
          <a:noFill/>
        </p:spPr>
        <p:txBody>
          <a:bodyPr wrap="square" rtlCol="0">
            <a:spAutoFit/>
          </a:bodyPr>
          <a:lstStyle/>
          <a:p>
            <a:r>
              <a:rPr lang="fr-FR" sz="1200" dirty="0" smtClean="0"/>
              <a:t>J-Paul VIDAL</a:t>
            </a:r>
            <a:endParaRPr lang="fr-FR" sz="1200" dirty="0"/>
          </a:p>
        </p:txBody>
      </p:sp>
    </p:spTree>
    <p:extLst>
      <p:ext uri="{BB962C8B-B14F-4D97-AF65-F5344CB8AC3E}">
        <p14:creationId xmlns="" xmlns:p14="http://schemas.microsoft.com/office/powerpoint/2010/main" val="1349989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99592" y="1484784"/>
            <a:ext cx="7776864" cy="369332"/>
          </a:xfrm>
          <a:prstGeom prst="rect">
            <a:avLst/>
          </a:prstGeom>
          <a:noFill/>
        </p:spPr>
        <p:txBody>
          <a:bodyPr wrap="square" rtlCol="0">
            <a:spAutoFit/>
          </a:bodyPr>
          <a:lstStyle/>
          <a:p>
            <a:r>
              <a:rPr lang="fr-FR" dirty="0" smtClean="0"/>
              <a:t>Nous allons voir l’utilisation de c</a:t>
            </a:r>
            <a:endParaRPr lang="fr-FR" dirty="0"/>
          </a:p>
        </p:txBody>
      </p:sp>
    </p:spTree>
    <p:extLst>
      <p:ext uri="{BB962C8B-B14F-4D97-AF65-F5344CB8AC3E}">
        <p14:creationId xmlns="" xmlns:p14="http://schemas.microsoft.com/office/powerpoint/2010/main" val="3477608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692696"/>
            <a:ext cx="4870848" cy="27398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ZoneTexte 3"/>
          <p:cNvSpPr txBox="1"/>
          <p:nvPr/>
        </p:nvSpPr>
        <p:spPr>
          <a:xfrm>
            <a:off x="5508104" y="836712"/>
            <a:ext cx="3240360" cy="2092881"/>
          </a:xfrm>
          <a:prstGeom prst="rect">
            <a:avLst/>
          </a:prstGeom>
          <a:noFill/>
        </p:spPr>
        <p:txBody>
          <a:bodyPr wrap="square" rtlCol="0">
            <a:spAutoFit/>
          </a:bodyPr>
          <a:lstStyle/>
          <a:p>
            <a:r>
              <a:rPr lang="fr-FR" dirty="0" smtClean="0"/>
              <a:t>   </a:t>
            </a:r>
            <a:r>
              <a:rPr lang="fr-FR" sz="1600" dirty="0" smtClean="0"/>
              <a:t>Bien sélectionner le calque contenant le ciel.</a:t>
            </a:r>
          </a:p>
          <a:p>
            <a:r>
              <a:rPr lang="fr-FR" sz="1600" dirty="0" smtClean="0"/>
              <a:t>    Sélectionner l’oiseau comme précédemment.</a:t>
            </a:r>
          </a:p>
          <a:p>
            <a:r>
              <a:rPr lang="fr-FR" sz="1600" dirty="0" smtClean="0"/>
              <a:t>   Dans la barre menus choisir</a:t>
            </a:r>
          </a:p>
          <a:p>
            <a:r>
              <a:rPr lang="fr-FR" sz="1600" dirty="0" smtClean="0"/>
              <a:t>sélection</a:t>
            </a:r>
          </a:p>
          <a:p>
            <a:r>
              <a:rPr lang="fr-FR" sz="1600" dirty="0"/>
              <a:t> </a:t>
            </a:r>
            <a:r>
              <a:rPr lang="fr-FR" sz="1600" dirty="0" smtClean="0"/>
              <a:t>               modifier</a:t>
            </a:r>
          </a:p>
          <a:p>
            <a:r>
              <a:rPr lang="fr-FR" sz="1600" dirty="0"/>
              <a:t> </a:t>
            </a:r>
            <a:r>
              <a:rPr lang="fr-FR" sz="1600" dirty="0" smtClean="0"/>
              <a:t>                                dilater</a:t>
            </a:r>
            <a:endParaRPr lang="fr-FR" sz="1600" dirty="0"/>
          </a:p>
        </p:txBody>
      </p:sp>
      <p:cxnSp>
        <p:nvCxnSpPr>
          <p:cNvPr id="6" name="Connecteur en angle 5"/>
          <p:cNvCxnSpPr/>
          <p:nvPr/>
        </p:nvCxnSpPr>
        <p:spPr>
          <a:xfrm>
            <a:off x="5724128" y="2384884"/>
            <a:ext cx="576064" cy="216024"/>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en angle 11"/>
          <p:cNvCxnSpPr/>
          <p:nvPr/>
        </p:nvCxnSpPr>
        <p:spPr>
          <a:xfrm>
            <a:off x="6552220" y="2641589"/>
            <a:ext cx="576064" cy="144016"/>
          </a:xfrm>
          <a:prstGeom prst="bent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Image 12"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788024" y="3364455"/>
            <a:ext cx="4086796" cy="1190791"/>
          </a:xfrm>
          <a:prstGeom prst="rect">
            <a:avLst/>
          </a:prstGeom>
        </p:spPr>
      </p:pic>
      <p:sp>
        <p:nvSpPr>
          <p:cNvPr id="14" name="ZoneTexte 13"/>
          <p:cNvSpPr txBox="1"/>
          <p:nvPr/>
        </p:nvSpPr>
        <p:spPr>
          <a:xfrm>
            <a:off x="5257565" y="4556833"/>
            <a:ext cx="3050032" cy="584775"/>
          </a:xfrm>
          <a:prstGeom prst="rect">
            <a:avLst/>
          </a:prstGeom>
          <a:noFill/>
        </p:spPr>
        <p:txBody>
          <a:bodyPr wrap="square" rtlCol="0">
            <a:spAutoFit/>
          </a:bodyPr>
          <a:lstStyle/>
          <a:p>
            <a:r>
              <a:rPr lang="fr-FR" sz="1600" dirty="0" smtClean="0"/>
              <a:t>   Augmenter de 2 à 3 pixels pour bien englober l’oiseau.</a:t>
            </a:r>
            <a:endParaRPr lang="fr-FR" sz="1600" dirty="0"/>
          </a:p>
        </p:txBody>
      </p:sp>
      <p:pic>
        <p:nvPicPr>
          <p:cNvPr id="15" name="Image 14" descr="Capture d’écran"/>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17103" y="3854455"/>
            <a:ext cx="4010644" cy="2574306"/>
          </a:xfrm>
          <a:prstGeom prst="rect">
            <a:avLst/>
          </a:prstGeom>
        </p:spPr>
      </p:pic>
      <p:sp>
        <p:nvSpPr>
          <p:cNvPr id="16" name="ZoneTexte 15"/>
          <p:cNvSpPr txBox="1"/>
          <p:nvPr/>
        </p:nvSpPr>
        <p:spPr>
          <a:xfrm>
            <a:off x="4788024" y="5445224"/>
            <a:ext cx="2592288" cy="584775"/>
          </a:xfrm>
          <a:prstGeom prst="rect">
            <a:avLst/>
          </a:prstGeom>
          <a:noFill/>
        </p:spPr>
        <p:txBody>
          <a:bodyPr wrap="square" rtlCol="0">
            <a:spAutoFit/>
          </a:bodyPr>
          <a:lstStyle/>
          <a:p>
            <a:r>
              <a:rPr lang="fr-FR" sz="1600" dirty="0" smtClean="0"/>
              <a:t>   On remarque bien la dilatation.</a:t>
            </a:r>
            <a:endParaRPr lang="fr-FR" sz="1600" dirty="0"/>
          </a:p>
        </p:txBody>
      </p:sp>
    </p:spTree>
    <p:extLst>
      <p:ext uri="{BB962C8B-B14F-4D97-AF65-F5344CB8AC3E}">
        <p14:creationId xmlns="" xmlns:p14="http://schemas.microsoft.com/office/powerpoint/2010/main" val="1515627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714" r="38951" b="15880"/>
          <a:stretch/>
        </p:blipFill>
        <p:spPr bwMode="auto">
          <a:xfrm>
            <a:off x="1079612" y="664185"/>
            <a:ext cx="3600400" cy="292035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ZoneTexte 3"/>
          <p:cNvSpPr txBox="1"/>
          <p:nvPr/>
        </p:nvSpPr>
        <p:spPr>
          <a:xfrm>
            <a:off x="5148064" y="908720"/>
            <a:ext cx="3168352" cy="923330"/>
          </a:xfrm>
          <a:prstGeom prst="rect">
            <a:avLst/>
          </a:prstGeom>
          <a:noFill/>
        </p:spPr>
        <p:txBody>
          <a:bodyPr wrap="square" rtlCol="0">
            <a:spAutoFit/>
          </a:bodyPr>
          <a:lstStyle/>
          <a:p>
            <a:r>
              <a:rPr lang="fr-FR" dirty="0" smtClean="0"/>
              <a:t>Remplir la sélection:</a:t>
            </a:r>
          </a:p>
          <a:p>
            <a:r>
              <a:rPr lang="fr-FR" dirty="0" smtClean="0"/>
              <a:t>Edition</a:t>
            </a:r>
          </a:p>
          <a:p>
            <a:r>
              <a:rPr lang="fr-FR" dirty="0"/>
              <a:t> </a:t>
            </a:r>
            <a:r>
              <a:rPr lang="fr-FR" dirty="0" smtClean="0"/>
              <a:t>            remplir</a:t>
            </a:r>
            <a:endParaRPr lang="fr-FR" dirty="0"/>
          </a:p>
        </p:txBody>
      </p:sp>
      <p:sp>
        <p:nvSpPr>
          <p:cNvPr id="5" name="Rectangle à coins arrondis 4"/>
          <p:cNvSpPr/>
          <p:nvPr/>
        </p:nvSpPr>
        <p:spPr>
          <a:xfrm>
            <a:off x="1091948" y="1638917"/>
            <a:ext cx="504056" cy="1312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en angle 6"/>
          <p:cNvCxnSpPr/>
          <p:nvPr/>
        </p:nvCxnSpPr>
        <p:spPr>
          <a:xfrm>
            <a:off x="5364088" y="1556792"/>
            <a:ext cx="504056" cy="144016"/>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Image 7"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07346" y="1811234"/>
            <a:ext cx="3137807" cy="1743226"/>
          </a:xfrm>
          <a:prstGeom prst="rect">
            <a:avLst/>
          </a:prstGeom>
        </p:spPr>
      </p:pic>
      <p:sp>
        <p:nvSpPr>
          <p:cNvPr id="9" name="ZoneTexte 8"/>
          <p:cNvSpPr txBox="1"/>
          <p:nvPr/>
        </p:nvSpPr>
        <p:spPr>
          <a:xfrm>
            <a:off x="5149706" y="3671422"/>
            <a:ext cx="3253086" cy="338554"/>
          </a:xfrm>
          <a:prstGeom prst="rect">
            <a:avLst/>
          </a:prstGeom>
          <a:noFill/>
        </p:spPr>
        <p:txBody>
          <a:bodyPr wrap="square" rtlCol="0">
            <a:spAutoFit/>
          </a:bodyPr>
          <a:lstStyle/>
          <a:p>
            <a:r>
              <a:rPr lang="fr-FR" sz="1600" dirty="0" smtClean="0"/>
              <a:t>Choisir « contenu pris en compte »</a:t>
            </a:r>
            <a:endParaRPr lang="fr-FR" sz="1600" dirty="0"/>
          </a:p>
        </p:txBody>
      </p:sp>
      <p:pic>
        <p:nvPicPr>
          <p:cNvPr id="10" name="Image 9" descr="Capture d’écran"/>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25143" y="3813125"/>
            <a:ext cx="3600399" cy="2631427"/>
          </a:xfrm>
          <a:prstGeom prst="rect">
            <a:avLst/>
          </a:prstGeom>
        </p:spPr>
      </p:pic>
      <p:sp>
        <p:nvSpPr>
          <p:cNvPr id="11" name="ZoneTexte 10"/>
          <p:cNvSpPr txBox="1"/>
          <p:nvPr/>
        </p:nvSpPr>
        <p:spPr>
          <a:xfrm>
            <a:off x="4580832" y="4293096"/>
            <a:ext cx="3852428" cy="1815882"/>
          </a:xfrm>
          <a:prstGeom prst="rect">
            <a:avLst/>
          </a:prstGeom>
          <a:noFill/>
        </p:spPr>
        <p:txBody>
          <a:bodyPr wrap="square" rtlCol="0">
            <a:spAutoFit/>
          </a:bodyPr>
          <a:lstStyle/>
          <a:p>
            <a:r>
              <a:rPr lang="fr-FR" sz="1600" dirty="0" smtClean="0"/>
              <a:t>   C’est magique, l’oiseau à disparu et la sélection à été remplie avec du contenu alentour.</a:t>
            </a:r>
          </a:p>
          <a:p>
            <a:r>
              <a:rPr lang="fr-FR" sz="1600" dirty="0" smtClean="0"/>
              <a:t>    Il ne reste plus qu’à désélectionner et à ajuster le ciel au premier calque.</a:t>
            </a:r>
          </a:p>
          <a:p>
            <a:r>
              <a:rPr lang="fr-FR" sz="1600" dirty="0"/>
              <a:t> </a:t>
            </a:r>
            <a:r>
              <a:rPr lang="fr-FR" sz="1600" dirty="0" smtClean="0"/>
              <a:t>   Activer le calque de l’oiseau et l’ajuster à son tour</a:t>
            </a:r>
            <a:endParaRPr lang="fr-FR" sz="1600" dirty="0"/>
          </a:p>
        </p:txBody>
      </p:sp>
    </p:spTree>
    <p:extLst>
      <p:ext uri="{BB962C8B-B14F-4D97-AF65-F5344CB8AC3E}">
        <p14:creationId xmlns="" xmlns:p14="http://schemas.microsoft.com/office/powerpoint/2010/main" val="205544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3528" y="620688"/>
            <a:ext cx="3779912" cy="2084027"/>
          </a:xfrm>
          <a:prstGeom prst="rect">
            <a:avLst/>
          </a:prstGeom>
        </p:spPr>
      </p:pic>
      <p:pic>
        <p:nvPicPr>
          <p:cNvPr id="6" name="Image 5"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266725" y="620688"/>
            <a:ext cx="3198073" cy="1457250"/>
          </a:xfrm>
          <a:prstGeom prst="rect">
            <a:avLst/>
          </a:prstGeom>
        </p:spPr>
      </p:pic>
      <p:sp>
        <p:nvSpPr>
          <p:cNvPr id="7" name="ZoneTexte 6"/>
          <p:cNvSpPr txBox="1"/>
          <p:nvPr/>
        </p:nvSpPr>
        <p:spPr>
          <a:xfrm>
            <a:off x="4572000" y="2420888"/>
            <a:ext cx="3456384" cy="584775"/>
          </a:xfrm>
          <a:prstGeom prst="rect">
            <a:avLst/>
          </a:prstGeom>
          <a:noFill/>
        </p:spPr>
        <p:txBody>
          <a:bodyPr wrap="square" rtlCol="0">
            <a:spAutoFit/>
          </a:bodyPr>
          <a:lstStyle/>
          <a:p>
            <a:r>
              <a:rPr lang="fr-FR" sz="1600" dirty="0" smtClean="0"/>
              <a:t>Choisir « outil de déplacement ».</a:t>
            </a:r>
          </a:p>
          <a:p>
            <a:r>
              <a:rPr lang="fr-FR" sz="1600" dirty="0" smtClean="0"/>
              <a:t>               Cocher « options de transfert »</a:t>
            </a:r>
            <a:endParaRPr lang="fr-FR" sz="1600" dirty="0"/>
          </a:p>
        </p:txBody>
      </p:sp>
      <p:cxnSp>
        <p:nvCxnSpPr>
          <p:cNvPr id="9" name="Connecteur droit avec flèche 8"/>
          <p:cNvCxnSpPr/>
          <p:nvPr/>
        </p:nvCxnSpPr>
        <p:spPr>
          <a:xfrm flipH="1" flipV="1">
            <a:off x="4427984" y="1412776"/>
            <a:ext cx="216024" cy="1152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en arc 13"/>
          <p:cNvCxnSpPr/>
          <p:nvPr/>
        </p:nvCxnSpPr>
        <p:spPr>
          <a:xfrm rot="16200000" flipV="1">
            <a:off x="6498649" y="1358335"/>
            <a:ext cx="1763326" cy="1008112"/>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1907704" y="3275692"/>
            <a:ext cx="6696744" cy="1846659"/>
          </a:xfrm>
          <a:prstGeom prst="rect">
            <a:avLst/>
          </a:prstGeom>
          <a:noFill/>
        </p:spPr>
        <p:txBody>
          <a:bodyPr wrap="square" rtlCol="0">
            <a:spAutoFit/>
          </a:bodyPr>
          <a:lstStyle/>
          <a:p>
            <a:r>
              <a:rPr lang="fr-FR" sz="1600" dirty="0" smtClean="0"/>
              <a:t>   Utilisation de « l’outil correcteur localisé » pour éliminer des petits détails.</a:t>
            </a:r>
          </a:p>
          <a:p>
            <a:r>
              <a:rPr lang="fr-FR" sz="1600" dirty="0" smtClean="0"/>
              <a:t>    Pour cela réduire la taille du pinceau et peindre l’objet à éliminer. Cela revient à remplir et contenu pris en compte.</a:t>
            </a:r>
          </a:p>
          <a:p>
            <a:r>
              <a:rPr lang="fr-FR" sz="1600" dirty="0" smtClean="0"/>
              <a:t>    Continuer pour tous ce qui doit partir de l’image.</a:t>
            </a:r>
          </a:p>
          <a:p>
            <a:r>
              <a:rPr lang="fr-FR" sz="1600" dirty="0" smtClean="0"/>
              <a:t>    Pour les éléments plus gros continuer avec « l’outil de sélection rapide » comme expliquer plus haut.</a:t>
            </a:r>
          </a:p>
          <a:p>
            <a:endParaRPr lang="fr-FR" dirty="0"/>
          </a:p>
        </p:txBody>
      </p:sp>
      <p:pic>
        <p:nvPicPr>
          <p:cNvPr id="7170"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t="9662" r="80546" b="50000"/>
          <a:stretch/>
        </p:blipFill>
        <p:spPr bwMode="auto">
          <a:xfrm>
            <a:off x="454000" y="3073018"/>
            <a:ext cx="1297517" cy="1513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9975" t="26191" r="31789" b="14466"/>
          <a:stretch/>
        </p:blipFill>
        <p:spPr bwMode="auto">
          <a:xfrm>
            <a:off x="465497" y="5028336"/>
            <a:ext cx="1286020" cy="1520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Image 24" descr="Capture d’écran"/>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406536" y="5028337"/>
            <a:ext cx="1052478" cy="1656106"/>
          </a:xfrm>
          <a:prstGeom prst="rect">
            <a:avLst/>
          </a:prstGeom>
        </p:spPr>
      </p:pic>
      <p:cxnSp>
        <p:nvCxnSpPr>
          <p:cNvPr id="27" name="Connecteur droit avec flèche 26"/>
          <p:cNvCxnSpPr>
            <a:endCxn id="25" idx="1"/>
          </p:cNvCxnSpPr>
          <p:nvPr/>
        </p:nvCxnSpPr>
        <p:spPr>
          <a:xfrm>
            <a:off x="1547664" y="5856390"/>
            <a:ext cx="85887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923928" y="5718586"/>
            <a:ext cx="2808312" cy="369332"/>
          </a:xfrm>
          <a:prstGeom prst="rect">
            <a:avLst/>
          </a:prstGeom>
          <a:noFill/>
        </p:spPr>
        <p:txBody>
          <a:bodyPr wrap="square" rtlCol="0">
            <a:spAutoFit/>
          </a:bodyPr>
          <a:lstStyle/>
          <a:p>
            <a:r>
              <a:rPr lang="fr-FR" dirty="0" smtClean="0"/>
              <a:t>Le résultat est bluffant !!!</a:t>
            </a:r>
            <a:endParaRPr lang="fr-FR" dirty="0"/>
          </a:p>
        </p:txBody>
      </p:sp>
    </p:spTree>
    <p:extLst>
      <p:ext uri="{BB962C8B-B14F-4D97-AF65-F5344CB8AC3E}">
        <p14:creationId xmlns="" xmlns:p14="http://schemas.microsoft.com/office/powerpoint/2010/main" val="210290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6409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707904" y="494850"/>
            <a:ext cx="3816424" cy="369332"/>
          </a:xfrm>
          <a:prstGeom prst="rect">
            <a:avLst/>
          </a:prstGeom>
          <a:noFill/>
        </p:spPr>
        <p:txBody>
          <a:bodyPr wrap="square" rtlCol="0">
            <a:spAutoFit/>
          </a:bodyPr>
          <a:lstStyle/>
          <a:p>
            <a:r>
              <a:rPr lang="fr-FR" dirty="0" smtClean="0"/>
              <a:t>Exercice n° 1</a:t>
            </a:r>
            <a:endParaRPr lang="fr-FR" dirty="0"/>
          </a:p>
        </p:txBody>
      </p:sp>
      <p:sp>
        <p:nvSpPr>
          <p:cNvPr id="5" name="ZoneTexte 4"/>
          <p:cNvSpPr txBox="1"/>
          <p:nvPr/>
        </p:nvSpPr>
        <p:spPr>
          <a:xfrm>
            <a:off x="395536" y="1102937"/>
            <a:ext cx="7272808" cy="369332"/>
          </a:xfrm>
          <a:prstGeom prst="rect">
            <a:avLst/>
          </a:prstGeom>
          <a:noFill/>
        </p:spPr>
        <p:txBody>
          <a:bodyPr wrap="square" rtlCol="0">
            <a:spAutoFit/>
          </a:bodyPr>
          <a:lstStyle/>
          <a:p>
            <a:r>
              <a:rPr lang="fr-FR" smtClean="0"/>
              <a:t>Utilisation </a:t>
            </a:r>
            <a:r>
              <a:rPr lang="fr-FR" dirty="0" smtClean="0"/>
              <a:t>de </a:t>
            </a:r>
            <a:r>
              <a:rPr lang="fr-FR" b="1" u="sng" dirty="0" smtClean="0"/>
              <a:t>l’outil de sélection rapide </a:t>
            </a:r>
            <a:r>
              <a:rPr lang="fr-FR" dirty="0" smtClean="0"/>
              <a:t>pour des détourages simples</a:t>
            </a:r>
            <a:endParaRPr lang="fr-FR" dirty="0"/>
          </a:p>
        </p:txBody>
      </p:sp>
      <p:pic>
        <p:nvPicPr>
          <p:cNvPr id="6" name="Image 5" descr="Capture d’écra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7728" y="1638120"/>
            <a:ext cx="4036239" cy="2679764"/>
          </a:xfrm>
          <a:prstGeom prst="rect">
            <a:avLst/>
          </a:prstGeom>
        </p:spPr>
      </p:pic>
      <p:pic>
        <p:nvPicPr>
          <p:cNvPr id="7" name="Image 6"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02849" y="3140968"/>
            <a:ext cx="4280846" cy="2875323"/>
          </a:xfrm>
          <a:prstGeom prst="rect">
            <a:avLst/>
          </a:prstGeom>
        </p:spPr>
      </p:pic>
      <p:sp>
        <p:nvSpPr>
          <p:cNvPr id="9" name="ZoneTexte 8"/>
          <p:cNvSpPr txBox="1"/>
          <p:nvPr/>
        </p:nvSpPr>
        <p:spPr>
          <a:xfrm>
            <a:off x="4355977" y="1700808"/>
            <a:ext cx="4608512" cy="954107"/>
          </a:xfrm>
          <a:prstGeom prst="rect">
            <a:avLst/>
          </a:prstGeom>
          <a:noFill/>
        </p:spPr>
        <p:txBody>
          <a:bodyPr wrap="square" rtlCol="0">
            <a:spAutoFit/>
          </a:bodyPr>
          <a:lstStyle/>
          <a:p>
            <a:r>
              <a:rPr lang="fr-FR" sz="1400" dirty="0" smtClean="0"/>
              <a:t>  Dans cet exercice nous allons changer le ciel (qui ne mérite pas d’être changer) mais c’est pour la démonstration.</a:t>
            </a:r>
          </a:p>
          <a:p>
            <a:r>
              <a:rPr lang="fr-FR" sz="1400" dirty="0" smtClean="0"/>
              <a:t>   Nous en profiterons pour enlever les personnages et bancs, avec </a:t>
            </a:r>
            <a:r>
              <a:rPr lang="fr-FR" sz="1400" b="1" u="sng" dirty="0" smtClean="0"/>
              <a:t>l’outil correcteur localisé</a:t>
            </a:r>
            <a:r>
              <a:rPr lang="fr-FR" sz="1400" dirty="0" smtClean="0"/>
              <a:t>.</a:t>
            </a:r>
            <a:endParaRPr lang="fr-FR" sz="1400" dirty="0"/>
          </a:p>
        </p:txBody>
      </p:sp>
      <p:sp>
        <p:nvSpPr>
          <p:cNvPr id="10" name="ZoneTexte 9"/>
          <p:cNvSpPr txBox="1"/>
          <p:nvPr/>
        </p:nvSpPr>
        <p:spPr>
          <a:xfrm>
            <a:off x="971600" y="4393963"/>
            <a:ext cx="1803992" cy="369332"/>
          </a:xfrm>
          <a:prstGeom prst="rect">
            <a:avLst/>
          </a:prstGeom>
          <a:noFill/>
        </p:spPr>
        <p:txBody>
          <a:bodyPr wrap="square" rtlCol="0">
            <a:spAutoFit/>
          </a:bodyPr>
          <a:lstStyle/>
          <a:p>
            <a:r>
              <a:rPr lang="fr-FR" dirty="0" smtClean="0"/>
              <a:t>Image de départ</a:t>
            </a:r>
            <a:endParaRPr lang="fr-FR" dirty="0"/>
          </a:p>
        </p:txBody>
      </p:sp>
      <p:sp>
        <p:nvSpPr>
          <p:cNvPr id="11" name="ZoneTexte 10"/>
          <p:cNvSpPr txBox="1"/>
          <p:nvPr/>
        </p:nvSpPr>
        <p:spPr>
          <a:xfrm>
            <a:off x="3017222" y="5634520"/>
            <a:ext cx="1368152" cy="369332"/>
          </a:xfrm>
          <a:prstGeom prst="rect">
            <a:avLst/>
          </a:prstGeom>
          <a:noFill/>
        </p:spPr>
        <p:txBody>
          <a:bodyPr wrap="square" rtlCol="0">
            <a:spAutoFit/>
          </a:bodyPr>
          <a:lstStyle/>
          <a:p>
            <a:r>
              <a:rPr lang="fr-FR" dirty="0" smtClean="0"/>
              <a:t>Image finale</a:t>
            </a:r>
            <a:endParaRPr lang="fr-FR" dirty="0"/>
          </a:p>
        </p:txBody>
      </p:sp>
    </p:spTree>
    <p:extLst>
      <p:ext uri="{BB962C8B-B14F-4D97-AF65-F5344CB8AC3E}">
        <p14:creationId xmlns="" xmlns:p14="http://schemas.microsoft.com/office/powerpoint/2010/main" val="122462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2" b="4791"/>
          <a:stretch/>
        </p:blipFill>
        <p:spPr bwMode="auto">
          <a:xfrm>
            <a:off x="1622374" y="519372"/>
            <a:ext cx="7080794" cy="39829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68" t="8630" r="81198" b="67523"/>
          <a:stretch/>
        </p:blipFill>
        <p:spPr bwMode="auto">
          <a:xfrm>
            <a:off x="148247" y="4581128"/>
            <a:ext cx="2841657" cy="2045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ZoneTexte 3"/>
          <p:cNvSpPr txBox="1"/>
          <p:nvPr/>
        </p:nvSpPr>
        <p:spPr>
          <a:xfrm>
            <a:off x="3203848" y="4941168"/>
            <a:ext cx="5184576" cy="830997"/>
          </a:xfrm>
          <a:prstGeom prst="rect">
            <a:avLst/>
          </a:prstGeom>
          <a:noFill/>
        </p:spPr>
        <p:txBody>
          <a:bodyPr wrap="square" rtlCol="0">
            <a:spAutoFit/>
          </a:bodyPr>
          <a:lstStyle/>
          <a:p>
            <a:r>
              <a:rPr lang="fr-FR" sz="1200" dirty="0" smtClean="0"/>
              <a:t>   Importer son image, le calque s’affiche à droite. Dupliquer le calque ou double cliquer sur le cadenas</a:t>
            </a:r>
            <a:r>
              <a:rPr lang="fr-FR" dirty="0" smtClean="0"/>
              <a:t>.</a:t>
            </a:r>
          </a:p>
          <a:p>
            <a:r>
              <a:rPr lang="fr-FR" dirty="0"/>
              <a:t> </a:t>
            </a:r>
            <a:r>
              <a:rPr lang="fr-FR" dirty="0" smtClean="0"/>
              <a:t>  </a:t>
            </a:r>
            <a:r>
              <a:rPr lang="fr-FR" sz="1200" dirty="0" smtClean="0"/>
              <a:t>Sélectionner « </a:t>
            </a:r>
            <a:r>
              <a:rPr lang="fr-FR" sz="1200" b="1" dirty="0" smtClean="0"/>
              <a:t>outil de sélection rapide</a:t>
            </a:r>
            <a:r>
              <a:rPr lang="fr-FR" sz="1200" dirty="0" smtClean="0"/>
              <a:t> »</a:t>
            </a:r>
            <a:endParaRPr lang="fr-FR" sz="1200" dirty="0"/>
          </a:p>
        </p:txBody>
      </p:sp>
      <p:cxnSp>
        <p:nvCxnSpPr>
          <p:cNvPr id="6" name="Connecteur droit avec flèche 5"/>
          <p:cNvCxnSpPr/>
          <p:nvPr/>
        </p:nvCxnSpPr>
        <p:spPr>
          <a:xfrm rot="16200000" flipV="1">
            <a:off x="530339" y="2755754"/>
            <a:ext cx="4241062" cy="15870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flipV="1">
            <a:off x="1763689" y="5547167"/>
            <a:ext cx="1656183" cy="113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7668344" y="1988840"/>
            <a:ext cx="576064" cy="29523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5549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pture d’écra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620688"/>
            <a:ext cx="3528392" cy="2404611"/>
          </a:xfrm>
          <a:prstGeom prst="rect">
            <a:avLst/>
          </a:prstGeom>
        </p:spPr>
      </p:pic>
      <p:sp>
        <p:nvSpPr>
          <p:cNvPr id="7" name="ZoneTexte 6"/>
          <p:cNvSpPr txBox="1"/>
          <p:nvPr/>
        </p:nvSpPr>
        <p:spPr>
          <a:xfrm>
            <a:off x="4355976" y="663688"/>
            <a:ext cx="4104456" cy="5016758"/>
          </a:xfrm>
          <a:prstGeom prst="rect">
            <a:avLst/>
          </a:prstGeom>
          <a:noFill/>
        </p:spPr>
        <p:txBody>
          <a:bodyPr wrap="square" rtlCol="0">
            <a:spAutoFit/>
          </a:bodyPr>
          <a:lstStyle/>
          <a:p>
            <a:r>
              <a:rPr lang="fr-FR" sz="1600" dirty="0" smtClean="0"/>
              <a:t>   Déplacer l’outil sur la zone à sélectionner.</a:t>
            </a:r>
          </a:p>
          <a:p>
            <a:r>
              <a:rPr lang="fr-FR" sz="1600" dirty="0" smtClean="0"/>
              <a:t>   La sélection est rapide et épouse parfaitement le contour de la montagne.</a:t>
            </a:r>
          </a:p>
          <a:p>
            <a:r>
              <a:rPr lang="fr-FR" sz="1600" dirty="0" smtClean="0"/>
              <a:t>   Maintenant une succession de pointillés enferme la sélection.</a:t>
            </a:r>
          </a:p>
          <a:p>
            <a:endParaRPr lang="fr-FR" sz="1600" dirty="0"/>
          </a:p>
          <a:p>
            <a:endParaRPr lang="fr-FR" sz="1600" dirty="0" smtClean="0"/>
          </a:p>
          <a:p>
            <a:r>
              <a:rPr lang="fr-FR" sz="1600" dirty="0"/>
              <a:t> </a:t>
            </a:r>
            <a:r>
              <a:rPr lang="fr-FR" sz="1600" dirty="0" smtClean="0"/>
              <a:t>   </a:t>
            </a:r>
            <a:r>
              <a:rPr lang="fr-FR" sz="1600" i="1" u="sng" dirty="0" smtClean="0"/>
              <a:t>Nota</a:t>
            </a:r>
            <a:r>
              <a:rPr lang="fr-FR" sz="1600" i="1" dirty="0" smtClean="0"/>
              <a:t>: en principe la sélection que l’on veut garder est celle que l’on sélectionne, ce qui n’est pas le cas ici! Il faut donc inverser la sélection avant d’appliquer le masque. </a:t>
            </a:r>
          </a:p>
          <a:p>
            <a:r>
              <a:rPr lang="fr-FR" sz="1600" i="1" dirty="0"/>
              <a:t> </a:t>
            </a:r>
            <a:r>
              <a:rPr lang="fr-FR" sz="1600" i="1" dirty="0" smtClean="0"/>
              <a:t> </a:t>
            </a:r>
          </a:p>
          <a:p>
            <a:endParaRPr lang="fr-FR" sz="1600" i="1" dirty="0"/>
          </a:p>
          <a:p>
            <a:endParaRPr lang="fr-FR" sz="1600" i="1" dirty="0"/>
          </a:p>
          <a:p>
            <a:endParaRPr lang="fr-FR" sz="1600" i="1" dirty="0" smtClean="0"/>
          </a:p>
          <a:p>
            <a:r>
              <a:rPr lang="fr-FR" sz="1600" i="1" dirty="0"/>
              <a:t> </a:t>
            </a:r>
            <a:r>
              <a:rPr lang="fr-FR" sz="1600" i="1" dirty="0" smtClean="0"/>
              <a:t>   Cette inversion peut aussi </a:t>
            </a:r>
          </a:p>
          <a:p>
            <a:r>
              <a:rPr lang="fr-FR" sz="1600" i="1" dirty="0" smtClean="0"/>
              <a:t>s’appliquer après avoir </a:t>
            </a:r>
          </a:p>
          <a:p>
            <a:r>
              <a:rPr lang="fr-FR" sz="1600" i="1" dirty="0" smtClean="0"/>
              <a:t>appliqué le masque de fusion</a:t>
            </a:r>
          </a:p>
          <a:p>
            <a:r>
              <a:rPr lang="fr-FR" sz="1600" i="1" dirty="0" smtClean="0"/>
              <a:t>dans les « Propriétés du </a:t>
            </a:r>
          </a:p>
          <a:p>
            <a:r>
              <a:rPr lang="fr-FR" sz="1600" i="1" dirty="0" smtClean="0"/>
              <a:t>masque de Fusion ».</a:t>
            </a:r>
            <a:endParaRPr lang="fr-FR" sz="1600" i="1" dirty="0"/>
          </a:p>
        </p:txBody>
      </p:sp>
      <p:cxnSp>
        <p:nvCxnSpPr>
          <p:cNvPr id="9" name="Connecteur droit avec flèche 8"/>
          <p:cNvCxnSpPr/>
          <p:nvPr/>
        </p:nvCxnSpPr>
        <p:spPr>
          <a:xfrm flipH="1">
            <a:off x="3059832" y="1052736"/>
            <a:ext cx="1296144" cy="300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110" r="57444" b="50000"/>
          <a:stretch/>
        </p:blipFill>
        <p:spPr bwMode="auto">
          <a:xfrm>
            <a:off x="6849291" y="4005902"/>
            <a:ext cx="1883884" cy="19304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Ellipse 9"/>
          <p:cNvSpPr/>
          <p:nvPr/>
        </p:nvSpPr>
        <p:spPr>
          <a:xfrm>
            <a:off x="6840472" y="3982639"/>
            <a:ext cx="1451836" cy="9334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2055520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écran"/>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7545" y="908720"/>
            <a:ext cx="6120680" cy="3293193"/>
          </a:xfrm>
          <a:prstGeom prst="rect">
            <a:avLst/>
          </a:prstGeom>
        </p:spPr>
      </p:pic>
      <p:sp>
        <p:nvSpPr>
          <p:cNvPr id="7" name="ZoneTexte 6"/>
          <p:cNvSpPr txBox="1"/>
          <p:nvPr/>
        </p:nvSpPr>
        <p:spPr>
          <a:xfrm>
            <a:off x="6829084" y="1268760"/>
            <a:ext cx="1872208" cy="1754326"/>
          </a:xfrm>
          <a:prstGeom prst="rect">
            <a:avLst/>
          </a:prstGeom>
          <a:noFill/>
        </p:spPr>
        <p:txBody>
          <a:bodyPr wrap="square" rtlCol="0">
            <a:spAutoFit/>
          </a:bodyPr>
          <a:lstStyle/>
          <a:p>
            <a:r>
              <a:rPr lang="fr-FR" dirty="0" smtClean="0"/>
              <a:t>Ajout du masque de fusion.</a:t>
            </a:r>
          </a:p>
          <a:p>
            <a:endParaRPr lang="fr-FR" dirty="0"/>
          </a:p>
          <a:p>
            <a:r>
              <a:rPr lang="fr-FR" dirty="0" smtClean="0"/>
              <a:t>Un clic sur ajouter un masque de fusion.</a:t>
            </a:r>
            <a:endParaRPr lang="fr-FR" dirty="0"/>
          </a:p>
        </p:txBody>
      </p:sp>
      <p:pic>
        <p:nvPicPr>
          <p:cNvPr id="8" name="Image 7"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465753" y="3573016"/>
            <a:ext cx="2354719" cy="1552447"/>
          </a:xfrm>
          <a:prstGeom prst="rect">
            <a:avLst/>
          </a:prstGeom>
        </p:spPr>
      </p:pic>
      <p:sp>
        <p:nvSpPr>
          <p:cNvPr id="9" name="Ellipse 8"/>
          <p:cNvSpPr/>
          <p:nvPr/>
        </p:nvSpPr>
        <p:spPr>
          <a:xfrm>
            <a:off x="5601657" y="3023086"/>
            <a:ext cx="864096" cy="5499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562482" y="3799294"/>
            <a:ext cx="1800200"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a:off x="6465753" y="3573016"/>
            <a:ext cx="363331"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7462582" y="3023086"/>
            <a:ext cx="0" cy="135227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6228184" y="1628800"/>
            <a:ext cx="600900"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Image 17" descr="Capture d’écran"/>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74111" y="3597804"/>
            <a:ext cx="2408242" cy="3123056"/>
          </a:xfrm>
          <a:prstGeom prst="rect">
            <a:avLst/>
          </a:prstGeom>
        </p:spPr>
      </p:pic>
      <p:sp>
        <p:nvSpPr>
          <p:cNvPr id="19" name="ZoneTexte 18"/>
          <p:cNvSpPr txBox="1"/>
          <p:nvPr/>
        </p:nvSpPr>
        <p:spPr>
          <a:xfrm>
            <a:off x="3197611" y="4653136"/>
            <a:ext cx="2829857" cy="1600438"/>
          </a:xfrm>
          <a:prstGeom prst="rect">
            <a:avLst/>
          </a:prstGeom>
          <a:noFill/>
        </p:spPr>
        <p:txBody>
          <a:bodyPr wrap="square" rtlCol="0">
            <a:spAutoFit/>
          </a:bodyPr>
          <a:lstStyle/>
          <a:p>
            <a:r>
              <a:rPr lang="fr-FR" sz="1400" dirty="0" smtClean="0"/>
              <a:t>   Deux clics sur le masque ouvrent la boite de propriété</a:t>
            </a:r>
          </a:p>
          <a:p>
            <a:r>
              <a:rPr lang="fr-FR" sz="1400" dirty="0"/>
              <a:t> </a:t>
            </a:r>
            <a:r>
              <a:rPr lang="fr-FR" sz="1400" dirty="0" smtClean="0"/>
              <a:t>  Ici on peut modifier l’opacité car les pixels du fond n’ont pas disparus.</a:t>
            </a:r>
          </a:p>
          <a:p>
            <a:r>
              <a:rPr lang="fr-FR" sz="1400" dirty="0"/>
              <a:t> </a:t>
            </a:r>
            <a:r>
              <a:rPr lang="fr-FR" sz="1400" dirty="0" smtClean="0"/>
              <a:t>  On peut améliorer les contours ou inverser la sélection si cela n’a pas été fait auparavant.</a:t>
            </a:r>
            <a:endParaRPr lang="fr-FR" sz="1400" dirty="0"/>
          </a:p>
        </p:txBody>
      </p:sp>
    </p:spTree>
    <p:extLst>
      <p:ext uri="{BB962C8B-B14F-4D97-AF65-F5344CB8AC3E}">
        <p14:creationId xmlns="" xmlns:p14="http://schemas.microsoft.com/office/powerpoint/2010/main" val="172164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2483" y="548680"/>
            <a:ext cx="3703453" cy="1809060"/>
          </a:xfrm>
          <a:prstGeom prst="rect">
            <a:avLst/>
          </a:prstGeom>
        </p:spPr>
      </p:pic>
      <p:sp>
        <p:nvSpPr>
          <p:cNvPr id="5" name="ZoneTexte 4"/>
          <p:cNvSpPr txBox="1"/>
          <p:nvPr/>
        </p:nvSpPr>
        <p:spPr>
          <a:xfrm>
            <a:off x="4355976" y="692696"/>
            <a:ext cx="3456384" cy="830997"/>
          </a:xfrm>
          <a:prstGeom prst="rect">
            <a:avLst/>
          </a:prstGeom>
          <a:noFill/>
        </p:spPr>
        <p:txBody>
          <a:bodyPr wrap="square" rtlCol="0">
            <a:spAutoFit/>
          </a:bodyPr>
          <a:lstStyle/>
          <a:p>
            <a:r>
              <a:rPr lang="fr-FR" sz="1600" dirty="0" smtClean="0"/>
              <a:t>   Glisser la photo du ciel, positionner approximativement et valider par </a:t>
            </a:r>
            <a:r>
              <a:rPr lang="fr-FR" sz="1600" b="1" dirty="0" smtClean="0"/>
              <a:t>« entrée »</a:t>
            </a:r>
          </a:p>
        </p:txBody>
      </p:sp>
      <p:pic>
        <p:nvPicPr>
          <p:cNvPr id="6" name="Image 5"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06792" y="2513413"/>
            <a:ext cx="5292793" cy="2115023"/>
          </a:xfrm>
          <a:prstGeom prst="rect">
            <a:avLst/>
          </a:prstGeom>
        </p:spPr>
      </p:pic>
      <p:sp>
        <p:nvSpPr>
          <p:cNvPr id="8" name="ZoneTexte 7"/>
          <p:cNvSpPr txBox="1"/>
          <p:nvPr/>
        </p:nvSpPr>
        <p:spPr>
          <a:xfrm>
            <a:off x="5543472" y="1665242"/>
            <a:ext cx="3096344" cy="1384995"/>
          </a:xfrm>
          <a:prstGeom prst="rect">
            <a:avLst/>
          </a:prstGeom>
          <a:noFill/>
        </p:spPr>
        <p:txBody>
          <a:bodyPr wrap="square" rtlCol="0">
            <a:spAutoFit/>
          </a:bodyPr>
          <a:lstStyle/>
          <a:p>
            <a:r>
              <a:rPr lang="fr-FR" sz="1600" dirty="0" smtClean="0"/>
              <a:t>   Passer ce calque en dessous du précédent</a:t>
            </a:r>
            <a:r>
              <a:rPr lang="fr-FR" dirty="0" smtClean="0"/>
              <a:t>.</a:t>
            </a:r>
          </a:p>
          <a:p>
            <a:r>
              <a:rPr lang="fr-FR" dirty="0"/>
              <a:t> </a:t>
            </a:r>
            <a:r>
              <a:rPr lang="fr-FR" dirty="0" smtClean="0"/>
              <a:t>  </a:t>
            </a:r>
            <a:r>
              <a:rPr lang="fr-FR" sz="1600" dirty="0" smtClean="0"/>
              <a:t>Ce calque est dit « dynamique » le symbole en bas à droite l’indique. </a:t>
            </a:r>
            <a:endParaRPr lang="fr-FR" sz="1600" dirty="0"/>
          </a:p>
        </p:txBody>
      </p:sp>
      <p:cxnSp>
        <p:nvCxnSpPr>
          <p:cNvPr id="10" name="Connecteur droit avec flèche 9"/>
          <p:cNvCxnSpPr/>
          <p:nvPr/>
        </p:nvCxnSpPr>
        <p:spPr>
          <a:xfrm>
            <a:off x="3275856" y="1108194"/>
            <a:ext cx="1224136" cy="26088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71462" t="10122" r="4374" b="11327"/>
          <a:stretch/>
        </p:blipFill>
        <p:spPr bwMode="auto">
          <a:xfrm>
            <a:off x="5868144" y="3278177"/>
            <a:ext cx="1909709" cy="34920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Ellipse 11"/>
          <p:cNvSpPr/>
          <p:nvPr/>
        </p:nvSpPr>
        <p:spPr>
          <a:xfrm>
            <a:off x="5940152" y="4869160"/>
            <a:ext cx="792088" cy="4378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59293" y="4768365"/>
            <a:ext cx="4888025" cy="1200329"/>
          </a:xfrm>
          <a:prstGeom prst="rect">
            <a:avLst/>
          </a:prstGeom>
          <a:noFill/>
        </p:spPr>
        <p:txBody>
          <a:bodyPr wrap="square" rtlCol="0">
            <a:spAutoFit/>
          </a:bodyPr>
          <a:lstStyle/>
          <a:p>
            <a:r>
              <a:rPr lang="fr-FR" sz="1600" dirty="0" smtClean="0"/>
              <a:t>   </a:t>
            </a:r>
            <a:r>
              <a:rPr lang="fr-FR" sz="1400" dirty="0" smtClean="0"/>
              <a:t>Pixelliser le calque, pour cela faire un clic droit sur la partie bleue à coté de la vignette et choisir l’option adéquate.</a:t>
            </a:r>
          </a:p>
          <a:p>
            <a:r>
              <a:rPr lang="fr-FR" sz="1400" dirty="0"/>
              <a:t> </a:t>
            </a:r>
            <a:r>
              <a:rPr lang="fr-FR" sz="1400" dirty="0" smtClean="0"/>
              <a:t>  Pour l’ajout d’un ciel l’opération est terminée, mais ici nous avons un oiseau disproportionné donc impossible de l’ajuster dans la sélection.</a:t>
            </a:r>
          </a:p>
        </p:txBody>
      </p:sp>
      <p:cxnSp>
        <p:nvCxnSpPr>
          <p:cNvPr id="15" name="Connecteur droit avec flèche 14"/>
          <p:cNvCxnSpPr/>
          <p:nvPr/>
        </p:nvCxnSpPr>
        <p:spPr>
          <a:xfrm flipV="1">
            <a:off x="4283968" y="3545738"/>
            <a:ext cx="810090" cy="12226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endCxn id="12" idx="2"/>
          </p:cNvCxnSpPr>
          <p:nvPr/>
        </p:nvCxnSpPr>
        <p:spPr>
          <a:xfrm flipV="1">
            <a:off x="4932040" y="5088067"/>
            <a:ext cx="1008112" cy="1411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8240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11560" y="836712"/>
            <a:ext cx="8208912" cy="1107996"/>
          </a:xfrm>
          <a:prstGeom prst="rect">
            <a:avLst/>
          </a:prstGeom>
          <a:noFill/>
        </p:spPr>
        <p:txBody>
          <a:bodyPr wrap="square" rtlCol="0">
            <a:spAutoFit/>
          </a:bodyPr>
          <a:lstStyle/>
          <a:p>
            <a:r>
              <a:rPr lang="fr-FR" dirty="0" smtClean="0"/>
              <a:t> </a:t>
            </a:r>
            <a:r>
              <a:rPr lang="fr-FR" sz="1600" dirty="0" smtClean="0"/>
              <a:t>Pour l’ajout d’un ciel l’opération est terminée, mais ici nous avons un oiseau disproportionné donc impossible de l’ajuster dans la sélection.</a:t>
            </a:r>
          </a:p>
          <a:p>
            <a:r>
              <a:rPr lang="fr-FR" sz="1600" dirty="0"/>
              <a:t> </a:t>
            </a:r>
            <a:r>
              <a:rPr lang="fr-FR" sz="1600" dirty="0" smtClean="0"/>
              <a:t>  j’entends déjà certaines remarques au sujet d’oiseaux……rajoutés!!!!</a:t>
            </a:r>
          </a:p>
          <a:p>
            <a:r>
              <a:rPr lang="fr-FR" sz="1600" dirty="0"/>
              <a:t> </a:t>
            </a:r>
            <a:r>
              <a:rPr lang="fr-FR" sz="1600" dirty="0" smtClean="0"/>
              <a:t>  le but ici étant bien sur de montrer comment utiliser «  l’outil sélection rapide »</a:t>
            </a:r>
            <a:endParaRPr lang="fr-FR" sz="1600" dirty="0"/>
          </a:p>
        </p:txBody>
      </p:sp>
      <p:pic>
        <p:nvPicPr>
          <p:cNvPr id="6" name="Image 5" descr="Capture d’écra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5536" y="2204864"/>
            <a:ext cx="2926823" cy="1862195"/>
          </a:xfrm>
          <a:prstGeom prst="rect">
            <a:avLst/>
          </a:prstGeom>
        </p:spPr>
      </p:pic>
      <p:sp>
        <p:nvSpPr>
          <p:cNvPr id="7" name="ZoneTexte 6"/>
          <p:cNvSpPr txBox="1"/>
          <p:nvPr/>
        </p:nvSpPr>
        <p:spPr>
          <a:xfrm>
            <a:off x="3851920" y="2139238"/>
            <a:ext cx="4824536" cy="1569660"/>
          </a:xfrm>
          <a:prstGeom prst="rect">
            <a:avLst/>
          </a:prstGeom>
          <a:noFill/>
        </p:spPr>
        <p:txBody>
          <a:bodyPr wrap="square" rtlCol="0">
            <a:spAutoFit/>
          </a:bodyPr>
          <a:lstStyle/>
          <a:p>
            <a:r>
              <a:rPr lang="fr-FR" sz="1600" dirty="0" smtClean="0"/>
              <a:t>   Pour commencer, laisser le calque de l’oiseau visible en fermant l’œil du calque au dessus. </a:t>
            </a:r>
          </a:p>
          <a:p>
            <a:r>
              <a:rPr lang="fr-FR" sz="1600" dirty="0" smtClean="0"/>
              <a:t>   Sélectionner l’oiseau à l’aide de l’outil sélection rapide. La sélection est visible par des pointillés.</a:t>
            </a:r>
          </a:p>
          <a:p>
            <a:r>
              <a:rPr lang="fr-FR" sz="1600" dirty="0" smtClean="0"/>
              <a:t>   Ouvrir la boite de dialogue améliorer le contour par la touche « améliorer le contour » </a:t>
            </a:r>
            <a:endParaRPr lang="fr-FR" sz="1600" dirty="0"/>
          </a:p>
        </p:txBody>
      </p:sp>
      <p:pic>
        <p:nvPicPr>
          <p:cNvPr id="8" name="Image 7" descr="Capture d’écra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1689" y="4221088"/>
            <a:ext cx="3703742" cy="2260680"/>
          </a:xfrm>
          <a:prstGeom prst="rect">
            <a:avLst/>
          </a:prstGeom>
        </p:spPr>
      </p:pic>
      <p:sp>
        <p:nvSpPr>
          <p:cNvPr id="10" name="ZoneTexte 9"/>
          <p:cNvSpPr txBox="1"/>
          <p:nvPr/>
        </p:nvSpPr>
        <p:spPr>
          <a:xfrm>
            <a:off x="4355976" y="4437112"/>
            <a:ext cx="3312368" cy="1815882"/>
          </a:xfrm>
          <a:prstGeom prst="rect">
            <a:avLst/>
          </a:prstGeom>
          <a:noFill/>
        </p:spPr>
        <p:txBody>
          <a:bodyPr wrap="square" rtlCol="0">
            <a:spAutoFit/>
          </a:bodyPr>
          <a:lstStyle/>
          <a:p>
            <a:r>
              <a:rPr lang="fr-FR" sz="1600" dirty="0" smtClean="0"/>
              <a:t>   Choisir ici la façon qui vous convient le mieux pour visualiser vos améliorations!</a:t>
            </a:r>
          </a:p>
          <a:p>
            <a:endParaRPr lang="fr-FR" sz="1600" dirty="0" smtClean="0"/>
          </a:p>
          <a:p>
            <a:r>
              <a:rPr lang="fr-FR" sz="1600" dirty="0"/>
              <a:t> </a:t>
            </a:r>
            <a:r>
              <a:rPr lang="fr-FR" sz="1600" dirty="0" smtClean="0"/>
              <a:t>   Curseurs pour améliorer le contour.</a:t>
            </a:r>
          </a:p>
          <a:p>
            <a:endParaRPr lang="fr-FR" sz="1600" dirty="0"/>
          </a:p>
          <a:p>
            <a:r>
              <a:rPr lang="fr-FR" sz="1600" dirty="0" smtClean="0"/>
              <a:t>   Valider.</a:t>
            </a:r>
            <a:endParaRPr lang="fr-FR" sz="1600" dirty="0"/>
          </a:p>
        </p:txBody>
      </p:sp>
      <p:cxnSp>
        <p:nvCxnSpPr>
          <p:cNvPr id="12" name="Connecteur droit avec flèche 11"/>
          <p:cNvCxnSpPr/>
          <p:nvPr/>
        </p:nvCxnSpPr>
        <p:spPr>
          <a:xfrm flipH="1">
            <a:off x="3322359" y="4725144"/>
            <a:ext cx="1033617" cy="72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Accolade fermante 12"/>
          <p:cNvSpPr/>
          <p:nvPr/>
        </p:nvSpPr>
        <p:spPr>
          <a:xfrm>
            <a:off x="4139952" y="5229200"/>
            <a:ext cx="144016" cy="86409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 xmlns:p14="http://schemas.microsoft.com/office/powerpoint/2010/main" val="597470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127" t="-264" r="19389" b="7666"/>
          <a:stretch/>
        </p:blipFill>
        <p:spPr bwMode="auto">
          <a:xfrm>
            <a:off x="141668" y="836712"/>
            <a:ext cx="3481810" cy="2952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ZoneTexte 3"/>
          <p:cNvSpPr txBox="1"/>
          <p:nvPr/>
        </p:nvSpPr>
        <p:spPr>
          <a:xfrm>
            <a:off x="3779910" y="1543525"/>
            <a:ext cx="2808312" cy="2308324"/>
          </a:xfrm>
          <a:prstGeom prst="rect">
            <a:avLst/>
          </a:prstGeom>
          <a:noFill/>
        </p:spPr>
        <p:txBody>
          <a:bodyPr wrap="square" rtlCol="0">
            <a:spAutoFit/>
          </a:bodyPr>
          <a:lstStyle/>
          <a:p>
            <a:r>
              <a:rPr lang="fr-FR" sz="1600" dirty="0" smtClean="0"/>
              <a:t>   Clic droit sur la sélection puis choisir « calque par copier »</a:t>
            </a:r>
          </a:p>
          <a:p>
            <a:r>
              <a:rPr lang="fr-FR" sz="1600" dirty="0" smtClean="0"/>
              <a:t>   Un nouveau calque s’affiche juste au dessus, il ne contient que l’oiseau. Fermer l’œil pour enlever maintenant l’oiseau du ciel sinon aucune opération ne sera visible (l’oiseau étant visible sur le calque haut)</a:t>
            </a:r>
            <a:endParaRPr lang="fr-FR" sz="1600" dirty="0"/>
          </a:p>
        </p:txBody>
      </p:sp>
      <p:pic>
        <p:nvPicPr>
          <p:cNvPr id="5" name="Image 4" descr="Capture d’écran"/>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88222" y="2276872"/>
            <a:ext cx="2183303" cy="3721716"/>
          </a:xfrm>
          <a:prstGeom prst="rect">
            <a:avLst/>
          </a:prstGeom>
        </p:spPr>
      </p:pic>
    </p:spTree>
    <p:extLst>
      <p:ext uri="{BB962C8B-B14F-4D97-AF65-F5344CB8AC3E}">
        <p14:creationId xmlns="" xmlns:p14="http://schemas.microsoft.com/office/powerpoint/2010/main" val="39817970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550</Words>
  <Application>Microsoft Office PowerPoint</Application>
  <PresentationFormat>Affichage à l'écran (4:3)</PresentationFormat>
  <Paragraphs>70</Paragraphs>
  <Slides>12</Slides>
  <Notes>0</Notes>
  <HiddenSlides>0</HiddenSlides>
  <MMClips>0</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J-Paul</dc:creator>
  <cp:lastModifiedBy>jean-paul.vidal.brochon@orange.fr</cp:lastModifiedBy>
  <cp:revision>26</cp:revision>
  <dcterms:created xsi:type="dcterms:W3CDTF">2017-03-15T11:53:27Z</dcterms:created>
  <dcterms:modified xsi:type="dcterms:W3CDTF">2023-09-22T12:24:58Z</dcterms:modified>
</cp:coreProperties>
</file>