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314" r:id="rId2"/>
    <p:sldId id="256" r:id="rId3"/>
    <p:sldId id="257" r:id="rId4"/>
    <p:sldId id="258" r:id="rId5"/>
    <p:sldId id="259" r:id="rId6"/>
    <p:sldId id="260" r:id="rId7"/>
    <p:sldId id="261" r:id="rId8"/>
    <p:sldId id="262" r:id="rId9"/>
    <p:sldId id="263" r:id="rId10"/>
    <p:sldId id="274" r:id="rId11"/>
    <p:sldId id="264" r:id="rId12"/>
    <p:sldId id="265" r:id="rId13"/>
    <p:sldId id="315" r:id="rId14"/>
    <p:sldId id="266" r:id="rId15"/>
    <p:sldId id="269" r:id="rId16"/>
    <p:sldId id="267" r:id="rId17"/>
    <p:sldId id="268" r:id="rId18"/>
    <p:sldId id="270" r:id="rId19"/>
    <p:sldId id="271" r:id="rId20"/>
    <p:sldId id="272" r:id="rId21"/>
    <p:sldId id="273" r:id="rId22"/>
    <p:sldId id="275" r:id="rId23"/>
    <p:sldId id="276" r:id="rId24"/>
    <p:sldId id="277" r:id="rId25"/>
    <p:sldId id="278" r:id="rId26"/>
    <p:sldId id="279" r:id="rId27"/>
    <p:sldId id="287" r:id="rId28"/>
    <p:sldId id="280" r:id="rId29"/>
    <p:sldId id="281" r:id="rId30"/>
    <p:sldId id="282" r:id="rId31"/>
    <p:sldId id="283" r:id="rId32"/>
    <p:sldId id="284" r:id="rId33"/>
    <p:sldId id="285" r:id="rId34"/>
    <p:sldId id="291" r:id="rId35"/>
    <p:sldId id="286" r:id="rId36"/>
    <p:sldId id="288" r:id="rId37"/>
    <p:sldId id="289" r:id="rId38"/>
    <p:sldId id="290" r:id="rId39"/>
    <p:sldId id="292" r:id="rId40"/>
    <p:sldId id="293" r:id="rId41"/>
    <p:sldId id="294" r:id="rId42"/>
    <p:sldId id="316" r:id="rId43"/>
    <p:sldId id="317" r:id="rId44"/>
    <p:sldId id="318" r:id="rId45"/>
    <p:sldId id="319"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20" r:id="rId66"/>
    <p:sldId id="321" r:id="rId67"/>
    <p:sldId id="322" r:id="rId6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4587" autoAdjust="0"/>
    <p:restoredTop sz="94750" autoAdjust="0"/>
  </p:normalViewPr>
  <p:slideViewPr>
    <p:cSldViewPr>
      <p:cViewPr varScale="1">
        <p:scale>
          <a:sx n="109" d="100"/>
          <a:sy n="109" d="100"/>
        </p:scale>
        <p:origin x="-16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fr-FR" dirty="0" smtClean="0"/>
              <a:t>Cours Photoshop</a:t>
            </a:r>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7774583-601B-47A5-84F6-95851A149F28}" type="datetimeFigureOut">
              <a:rPr lang="fr-FR" smtClean="0"/>
              <a:pPr/>
              <a:t>30/11/2023</a:t>
            </a:fld>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fr-FR" smtClean="0"/>
              <a:t>J-Paul VIDAL</a:t>
            </a:r>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8C5E946-C36C-4AA9-82C2-21BFEF9770F7}" type="slidenum">
              <a:rPr lang="fr-FR" smtClean="0"/>
              <a:pPr/>
              <a:t>‹N°›</a:t>
            </a:fld>
            <a:endParaRPr lang="fr-FR" dirty="0"/>
          </a:p>
        </p:txBody>
      </p:sp>
    </p:spTree>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fr-FR" dirty="0" smtClean="0"/>
              <a:t>Cours Photoshop</a:t>
            </a:r>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DB236D-6561-4398-AD08-E875F7F486A5}" type="datetimeFigureOut">
              <a:rPr lang="fr-FR" smtClean="0"/>
              <a:pPr/>
              <a:t>30/11/2023</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fr-FR" smtClean="0"/>
              <a:t>J-Paul VIDAL</a:t>
            </a:r>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51450E-CB7E-42B5-A9A1-AAD427668996}" type="slidenum">
              <a:rPr lang="fr-FR" smtClean="0"/>
              <a:pPr/>
              <a:t>‹N°›</a:t>
            </a:fld>
            <a:endParaRPr lang="fr-FR" dirty="0"/>
          </a:p>
        </p:txBody>
      </p:sp>
    </p:spTree>
  </p:cSld>
  <p:clrMap bg1="lt1" tx1="dk1" bg2="lt2" tx2="dk2" accent1="accent1" accent2="accent2" accent3="accent3" accent4="accent4" accent5="accent5" accent6="accent6" hlink="hlink" folHlink="folHlink"/>
  <p:hf sldNum="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5" name="Espace réservé de l'en-tête 4"/>
          <p:cNvSpPr>
            <a:spLocks noGrp="1"/>
          </p:cNvSpPr>
          <p:nvPr>
            <p:ph type="hdr" sz="quarter" idx="10"/>
          </p:nvPr>
        </p:nvSpPr>
        <p:spPr/>
        <p:txBody>
          <a:bodyPr/>
          <a:lstStyle/>
          <a:p>
            <a:r>
              <a:rPr lang="fr-FR" dirty="0" smtClean="0"/>
              <a:t>Cours Photoshop</a:t>
            </a:r>
            <a:endParaRPr lang="fr-FR" dirty="0"/>
          </a:p>
        </p:txBody>
      </p:sp>
      <p:sp>
        <p:nvSpPr>
          <p:cNvPr id="6" name="Espace réservé du pied de page 5"/>
          <p:cNvSpPr>
            <a:spLocks noGrp="1"/>
          </p:cNvSpPr>
          <p:nvPr>
            <p:ph type="ftr" sz="quarter" idx="11"/>
          </p:nvPr>
        </p:nvSpPr>
        <p:spPr/>
        <p:txBody>
          <a:bodyPr/>
          <a:lstStyle/>
          <a:p>
            <a:r>
              <a:rPr lang="fr-FR" dirty="0" smtClean="0"/>
              <a:t>J-Paul VIDAL</a:t>
            </a:r>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e l'en-tête 3"/>
          <p:cNvSpPr>
            <a:spLocks noGrp="1"/>
          </p:cNvSpPr>
          <p:nvPr>
            <p:ph type="hdr" sz="quarter" idx="10"/>
          </p:nvPr>
        </p:nvSpPr>
        <p:spPr/>
        <p:txBody>
          <a:bodyPr/>
          <a:lstStyle/>
          <a:p>
            <a:r>
              <a:rPr lang="fr-FR" smtClean="0"/>
              <a:t>Cours Photoshop</a:t>
            </a:r>
            <a:endParaRPr lang="fr-FR" dirty="0"/>
          </a:p>
        </p:txBody>
      </p:sp>
      <p:sp>
        <p:nvSpPr>
          <p:cNvPr id="5" name="Espace réservé du pied de page 4"/>
          <p:cNvSpPr>
            <a:spLocks noGrp="1"/>
          </p:cNvSpPr>
          <p:nvPr>
            <p:ph type="ftr" sz="quarter" idx="11"/>
          </p:nvPr>
        </p:nvSpPr>
        <p:spPr/>
        <p:txBody>
          <a:bodyPr/>
          <a:lstStyle/>
          <a:p>
            <a:r>
              <a:rPr lang="fr-FR" smtClean="0"/>
              <a:t>J-Paul VIDAL</a:t>
            </a:r>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e l'en-tête 3"/>
          <p:cNvSpPr>
            <a:spLocks noGrp="1"/>
          </p:cNvSpPr>
          <p:nvPr>
            <p:ph type="hdr" sz="quarter" idx="10"/>
          </p:nvPr>
        </p:nvSpPr>
        <p:spPr/>
        <p:txBody>
          <a:bodyPr/>
          <a:lstStyle/>
          <a:p>
            <a:r>
              <a:rPr lang="fr-FR" smtClean="0"/>
              <a:t>Cours Photoshop</a:t>
            </a:r>
            <a:endParaRPr lang="fr-FR" dirty="0"/>
          </a:p>
        </p:txBody>
      </p:sp>
      <p:sp>
        <p:nvSpPr>
          <p:cNvPr id="5" name="Espace réservé du pied de page 4"/>
          <p:cNvSpPr>
            <a:spLocks noGrp="1"/>
          </p:cNvSpPr>
          <p:nvPr>
            <p:ph type="ftr" sz="quarter" idx="11"/>
          </p:nvPr>
        </p:nvSpPr>
        <p:spPr/>
        <p:txBody>
          <a:bodyPr/>
          <a:lstStyle/>
          <a:p>
            <a:r>
              <a:rPr lang="fr-FR" smtClean="0"/>
              <a:t>J-Paul VIDAL</a:t>
            </a:r>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F4F535EC-443B-4AB8-A087-A125F8842E30}" type="datetime1">
              <a:rPr lang="fr-FR" smtClean="0"/>
              <a:pPr/>
              <a:t>30/11/2023</a:t>
            </a:fld>
            <a:endParaRPr lang="fr-FR" dirty="0"/>
          </a:p>
        </p:txBody>
      </p:sp>
      <p:sp>
        <p:nvSpPr>
          <p:cNvPr id="5" name="Espace réservé du pied de page 4"/>
          <p:cNvSpPr>
            <a:spLocks noGrp="1"/>
          </p:cNvSpPr>
          <p:nvPr>
            <p:ph type="ftr" sz="quarter" idx="11"/>
          </p:nvPr>
        </p:nvSpPr>
        <p:spPr/>
        <p:txBody>
          <a:bodyPr/>
          <a:lstStyle/>
          <a:p>
            <a:r>
              <a:rPr lang="fr-FR" dirty="0" smtClean="0"/>
              <a:t>J-Paul VIDAL</a:t>
            </a:r>
            <a:endParaRPr lang="fr-FR" dirty="0"/>
          </a:p>
        </p:txBody>
      </p:sp>
      <p:sp>
        <p:nvSpPr>
          <p:cNvPr id="6" name="Espace réservé du numéro de diapositive 5"/>
          <p:cNvSpPr>
            <a:spLocks noGrp="1"/>
          </p:cNvSpPr>
          <p:nvPr>
            <p:ph type="sldNum" sz="quarter" idx="12"/>
          </p:nvPr>
        </p:nvSpPr>
        <p:spPr/>
        <p:txBody>
          <a:bodyPr/>
          <a:lstStyle/>
          <a:p>
            <a:fld id="{0ADC4C38-5978-47C3-8E5B-728AB83300AA}" type="slidenum">
              <a:rPr lang="fr-FR" smtClean="0"/>
              <a:pPr/>
              <a:t>‹N°›</a:t>
            </a:fld>
            <a:endParaRPr lang="fr-FR" dirty="0"/>
          </a:p>
        </p:txBody>
      </p:sp>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3996CAF-A437-4D2C-98C6-4766BB768C2D}" type="datetime1">
              <a:rPr lang="fr-FR" smtClean="0"/>
              <a:pPr/>
              <a:t>30/11/2023</a:t>
            </a:fld>
            <a:endParaRPr lang="fr-FR" dirty="0"/>
          </a:p>
        </p:txBody>
      </p:sp>
      <p:sp>
        <p:nvSpPr>
          <p:cNvPr id="5" name="Espace réservé du pied de page 4"/>
          <p:cNvSpPr>
            <a:spLocks noGrp="1"/>
          </p:cNvSpPr>
          <p:nvPr>
            <p:ph type="ftr" sz="quarter" idx="11"/>
          </p:nvPr>
        </p:nvSpPr>
        <p:spPr/>
        <p:txBody>
          <a:bodyPr/>
          <a:lstStyle/>
          <a:p>
            <a:r>
              <a:rPr lang="fr-FR" dirty="0" smtClean="0"/>
              <a:t>J-Paul VIDAL</a:t>
            </a:r>
            <a:endParaRPr lang="fr-FR" dirty="0"/>
          </a:p>
        </p:txBody>
      </p:sp>
      <p:sp>
        <p:nvSpPr>
          <p:cNvPr id="6" name="Espace réservé du numéro de diapositive 5"/>
          <p:cNvSpPr>
            <a:spLocks noGrp="1"/>
          </p:cNvSpPr>
          <p:nvPr>
            <p:ph type="sldNum" sz="quarter" idx="12"/>
          </p:nvPr>
        </p:nvSpPr>
        <p:spPr/>
        <p:txBody>
          <a:bodyPr/>
          <a:lstStyle/>
          <a:p>
            <a:fld id="{0ADC4C38-5978-47C3-8E5B-728AB83300AA}" type="slidenum">
              <a:rPr lang="fr-FR" smtClean="0"/>
              <a:pPr/>
              <a:t>‹N°›</a:t>
            </a:fld>
            <a:endParaRPr lang="fr-FR" dirty="0"/>
          </a:p>
        </p:txBody>
      </p:sp>
    </p:spTree>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3AD917F-D47F-4BA7-96DA-A51B5682C586}" type="datetime1">
              <a:rPr lang="fr-FR" smtClean="0"/>
              <a:pPr/>
              <a:t>30/11/2023</a:t>
            </a:fld>
            <a:endParaRPr lang="fr-FR" dirty="0"/>
          </a:p>
        </p:txBody>
      </p:sp>
      <p:sp>
        <p:nvSpPr>
          <p:cNvPr id="5" name="Espace réservé du pied de page 4"/>
          <p:cNvSpPr>
            <a:spLocks noGrp="1"/>
          </p:cNvSpPr>
          <p:nvPr>
            <p:ph type="ftr" sz="quarter" idx="11"/>
          </p:nvPr>
        </p:nvSpPr>
        <p:spPr/>
        <p:txBody>
          <a:bodyPr/>
          <a:lstStyle/>
          <a:p>
            <a:r>
              <a:rPr lang="fr-FR" dirty="0" smtClean="0"/>
              <a:t>J-Paul VIDAL</a:t>
            </a:r>
            <a:endParaRPr lang="fr-FR" dirty="0"/>
          </a:p>
        </p:txBody>
      </p:sp>
      <p:sp>
        <p:nvSpPr>
          <p:cNvPr id="6" name="Espace réservé du numéro de diapositive 5"/>
          <p:cNvSpPr>
            <a:spLocks noGrp="1"/>
          </p:cNvSpPr>
          <p:nvPr>
            <p:ph type="sldNum" sz="quarter" idx="12"/>
          </p:nvPr>
        </p:nvSpPr>
        <p:spPr/>
        <p:txBody>
          <a:bodyPr/>
          <a:lstStyle/>
          <a:p>
            <a:fld id="{0ADC4C38-5978-47C3-8E5B-728AB83300AA}" type="slidenum">
              <a:rPr lang="fr-FR" smtClean="0"/>
              <a:pPr/>
              <a:t>‹N°›</a:t>
            </a:fld>
            <a:endParaRPr lang="fr-FR" dirty="0"/>
          </a:p>
        </p:txBody>
      </p:sp>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2D82D15-2F49-4C6E-AB99-1BE5BA1C2DD9}" type="datetime1">
              <a:rPr lang="fr-FR" smtClean="0"/>
              <a:pPr/>
              <a:t>30/11/2023</a:t>
            </a:fld>
            <a:endParaRPr lang="fr-FR" dirty="0"/>
          </a:p>
        </p:txBody>
      </p:sp>
      <p:sp>
        <p:nvSpPr>
          <p:cNvPr id="5" name="Espace réservé du pied de page 4"/>
          <p:cNvSpPr>
            <a:spLocks noGrp="1"/>
          </p:cNvSpPr>
          <p:nvPr>
            <p:ph type="ftr" sz="quarter" idx="11"/>
          </p:nvPr>
        </p:nvSpPr>
        <p:spPr/>
        <p:txBody>
          <a:bodyPr/>
          <a:lstStyle/>
          <a:p>
            <a:r>
              <a:rPr lang="fr-FR" dirty="0" smtClean="0"/>
              <a:t>J-Paul VIDAL</a:t>
            </a:r>
            <a:endParaRPr lang="fr-FR" dirty="0"/>
          </a:p>
        </p:txBody>
      </p:sp>
      <p:sp>
        <p:nvSpPr>
          <p:cNvPr id="6" name="Espace réservé du numéro de diapositive 5"/>
          <p:cNvSpPr>
            <a:spLocks noGrp="1"/>
          </p:cNvSpPr>
          <p:nvPr>
            <p:ph type="sldNum" sz="quarter" idx="12"/>
          </p:nvPr>
        </p:nvSpPr>
        <p:spPr/>
        <p:txBody>
          <a:bodyPr/>
          <a:lstStyle/>
          <a:p>
            <a:fld id="{0ADC4C38-5978-47C3-8E5B-728AB83300AA}" type="slidenum">
              <a:rPr lang="fr-FR" smtClean="0"/>
              <a:pPr/>
              <a:t>‹N°›</a:t>
            </a:fld>
            <a:endParaRPr lang="fr-FR" dirty="0"/>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9BDB7A94-143D-4DB9-A50E-BBAFACFBFA24}" type="datetime1">
              <a:rPr lang="fr-FR" smtClean="0"/>
              <a:pPr/>
              <a:t>30/11/2023</a:t>
            </a:fld>
            <a:endParaRPr lang="fr-FR" dirty="0"/>
          </a:p>
        </p:txBody>
      </p:sp>
      <p:sp>
        <p:nvSpPr>
          <p:cNvPr id="5" name="Espace réservé du pied de page 4"/>
          <p:cNvSpPr>
            <a:spLocks noGrp="1"/>
          </p:cNvSpPr>
          <p:nvPr>
            <p:ph type="ftr" sz="quarter" idx="11"/>
          </p:nvPr>
        </p:nvSpPr>
        <p:spPr/>
        <p:txBody>
          <a:bodyPr/>
          <a:lstStyle/>
          <a:p>
            <a:r>
              <a:rPr lang="fr-FR" dirty="0" smtClean="0"/>
              <a:t>J-Paul VIDAL</a:t>
            </a:r>
            <a:endParaRPr lang="fr-FR" dirty="0"/>
          </a:p>
        </p:txBody>
      </p:sp>
      <p:sp>
        <p:nvSpPr>
          <p:cNvPr id="6" name="Espace réservé du numéro de diapositive 5"/>
          <p:cNvSpPr>
            <a:spLocks noGrp="1"/>
          </p:cNvSpPr>
          <p:nvPr>
            <p:ph type="sldNum" sz="quarter" idx="12"/>
          </p:nvPr>
        </p:nvSpPr>
        <p:spPr/>
        <p:txBody>
          <a:bodyPr/>
          <a:lstStyle/>
          <a:p>
            <a:fld id="{0ADC4C38-5978-47C3-8E5B-728AB83300AA}" type="slidenum">
              <a:rPr lang="fr-FR" smtClean="0"/>
              <a:pPr/>
              <a:t>‹N°›</a:t>
            </a:fld>
            <a:endParaRPr lang="fr-FR" dirty="0"/>
          </a:p>
        </p:txBody>
      </p:sp>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1A083E8-9889-4A9B-8517-FAC62A6C1D6F}" type="datetime1">
              <a:rPr lang="fr-FR" smtClean="0"/>
              <a:pPr/>
              <a:t>30/11/2023</a:t>
            </a:fld>
            <a:endParaRPr lang="fr-FR" dirty="0"/>
          </a:p>
        </p:txBody>
      </p:sp>
      <p:sp>
        <p:nvSpPr>
          <p:cNvPr id="6" name="Espace réservé du pied de page 5"/>
          <p:cNvSpPr>
            <a:spLocks noGrp="1"/>
          </p:cNvSpPr>
          <p:nvPr>
            <p:ph type="ftr" sz="quarter" idx="11"/>
          </p:nvPr>
        </p:nvSpPr>
        <p:spPr/>
        <p:txBody>
          <a:bodyPr/>
          <a:lstStyle/>
          <a:p>
            <a:r>
              <a:rPr lang="fr-FR" dirty="0" smtClean="0"/>
              <a:t>J-Paul VIDAL</a:t>
            </a:r>
            <a:endParaRPr lang="fr-FR" dirty="0"/>
          </a:p>
        </p:txBody>
      </p:sp>
      <p:sp>
        <p:nvSpPr>
          <p:cNvPr id="7" name="Espace réservé du numéro de diapositive 6"/>
          <p:cNvSpPr>
            <a:spLocks noGrp="1"/>
          </p:cNvSpPr>
          <p:nvPr>
            <p:ph type="sldNum" sz="quarter" idx="12"/>
          </p:nvPr>
        </p:nvSpPr>
        <p:spPr/>
        <p:txBody>
          <a:bodyPr/>
          <a:lstStyle/>
          <a:p>
            <a:fld id="{0ADC4C38-5978-47C3-8E5B-728AB83300AA}" type="slidenum">
              <a:rPr lang="fr-FR" smtClean="0"/>
              <a:pPr/>
              <a:t>‹N°›</a:t>
            </a:fld>
            <a:endParaRPr lang="fr-FR" dirty="0"/>
          </a:p>
        </p:txBody>
      </p:sp>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473D5A9B-DE72-4998-A543-940EF7B0DF26}" type="datetime1">
              <a:rPr lang="fr-FR" smtClean="0"/>
              <a:pPr/>
              <a:t>30/11/2023</a:t>
            </a:fld>
            <a:endParaRPr lang="fr-FR" dirty="0"/>
          </a:p>
        </p:txBody>
      </p:sp>
      <p:sp>
        <p:nvSpPr>
          <p:cNvPr id="8" name="Espace réservé du pied de page 7"/>
          <p:cNvSpPr>
            <a:spLocks noGrp="1"/>
          </p:cNvSpPr>
          <p:nvPr>
            <p:ph type="ftr" sz="quarter" idx="11"/>
          </p:nvPr>
        </p:nvSpPr>
        <p:spPr/>
        <p:txBody>
          <a:bodyPr/>
          <a:lstStyle/>
          <a:p>
            <a:r>
              <a:rPr lang="fr-FR" dirty="0" smtClean="0"/>
              <a:t>J-Paul VIDAL</a:t>
            </a:r>
            <a:endParaRPr lang="fr-FR" dirty="0"/>
          </a:p>
        </p:txBody>
      </p:sp>
      <p:sp>
        <p:nvSpPr>
          <p:cNvPr id="9" name="Espace réservé du numéro de diapositive 8"/>
          <p:cNvSpPr>
            <a:spLocks noGrp="1"/>
          </p:cNvSpPr>
          <p:nvPr>
            <p:ph type="sldNum" sz="quarter" idx="12"/>
          </p:nvPr>
        </p:nvSpPr>
        <p:spPr/>
        <p:txBody>
          <a:bodyPr/>
          <a:lstStyle/>
          <a:p>
            <a:fld id="{0ADC4C38-5978-47C3-8E5B-728AB83300AA}" type="slidenum">
              <a:rPr lang="fr-FR" smtClean="0"/>
              <a:pPr/>
              <a:t>‹N°›</a:t>
            </a:fld>
            <a:endParaRPr lang="fr-FR" dirty="0"/>
          </a:p>
        </p:txBody>
      </p:sp>
    </p:spTree>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0BD2EF0B-5CC4-4C98-AA55-367C713B746F}" type="datetime1">
              <a:rPr lang="fr-FR" smtClean="0"/>
              <a:pPr/>
              <a:t>30/11/2023</a:t>
            </a:fld>
            <a:endParaRPr lang="fr-FR" dirty="0"/>
          </a:p>
        </p:txBody>
      </p:sp>
      <p:sp>
        <p:nvSpPr>
          <p:cNvPr id="4" name="Espace réservé du pied de page 3"/>
          <p:cNvSpPr>
            <a:spLocks noGrp="1"/>
          </p:cNvSpPr>
          <p:nvPr>
            <p:ph type="ftr" sz="quarter" idx="11"/>
          </p:nvPr>
        </p:nvSpPr>
        <p:spPr/>
        <p:txBody>
          <a:bodyPr/>
          <a:lstStyle/>
          <a:p>
            <a:r>
              <a:rPr lang="fr-FR" dirty="0" smtClean="0"/>
              <a:t>J-Paul VIDAL</a:t>
            </a:r>
            <a:endParaRPr lang="fr-FR" dirty="0"/>
          </a:p>
        </p:txBody>
      </p:sp>
      <p:sp>
        <p:nvSpPr>
          <p:cNvPr id="5" name="Espace réservé du numéro de diapositive 4"/>
          <p:cNvSpPr>
            <a:spLocks noGrp="1"/>
          </p:cNvSpPr>
          <p:nvPr>
            <p:ph type="sldNum" sz="quarter" idx="12"/>
          </p:nvPr>
        </p:nvSpPr>
        <p:spPr/>
        <p:txBody>
          <a:bodyPr/>
          <a:lstStyle/>
          <a:p>
            <a:fld id="{0ADC4C38-5978-47C3-8E5B-728AB83300AA}" type="slidenum">
              <a:rPr lang="fr-FR" smtClean="0"/>
              <a:pPr/>
              <a:t>‹N°›</a:t>
            </a:fld>
            <a:endParaRPr lang="fr-FR" dirty="0"/>
          </a:p>
        </p:txBody>
      </p:sp>
    </p:spTree>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1F9CE13-A9A8-4462-82B8-BD826D98635C}" type="datetime1">
              <a:rPr lang="fr-FR" smtClean="0"/>
              <a:pPr/>
              <a:t>30/11/2023</a:t>
            </a:fld>
            <a:endParaRPr lang="fr-FR" dirty="0"/>
          </a:p>
        </p:txBody>
      </p:sp>
      <p:sp>
        <p:nvSpPr>
          <p:cNvPr id="3" name="Espace réservé du pied de page 2"/>
          <p:cNvSpPr>
            <a:spLocks noGrp="1"/>
          </p:cNvSpPr>
          <p:nvPr>
            <p:ph type="ftr" sz="quarter" idx="11"/>
          </p:nvPr>
        </p:nvSpPr>
        <p:spPr/>
        <p:txBody>
          <a:bodyPr/>
          <a:lstStyle/>
          <a:p>
            <a:r>
              <a:rPr lang="fr-FR" dirty="0" smtClean="0"/>
              <a:t>J-Paul VIDAL</a:t>
            </a:r>
            <a:endParaRPr lang="fr-FR" dirty="0"/>
          </a:p>
        </p:txBody>
      </p:sp>
      <p:sp>
        <p:nvSpPr>
          <p:cNvPr id="4" name="Espace réservé du numéro de diapositive 3"/>
          <p:cNvSpPr>
            <a:spLocks noGrp="1"/>
          </p:cNvSpPr>
          <p:nvPr>
            <p:ph type="sldNum" sz="quarter" idx="12"/>
          </p:nvPr>
        </p:nvSpPr>
        <p:spPr/>
        <p:txBody>
          <a:bodyPr/>
          <a:lstStyle/>
          <a:p>
            <a:fld id="{0ADC4C38-5978-47C3-8E5B-728AB83300AA}" type="slidenum">
              <a:rPr lang="fr-FR" smtClean="0"/>
              <a:pPr/>
              <a:t>‹N°›</a:t>
            </a:fld>
            <a:endParaRPr lang="fr-FR" dirty="0"/>
          </a:p>
        </p:txBody>
      </p:sp>
    </p:spTree>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56D1783-57D0-40D5-8943-0AB91E2D5E15}" type="datetime1">
              <a:rPr lang="fr-FR" smtClean="0"/>
              <a:pPr/>
              <a:t>30/11/2023</a:t>
            </a:fld>
            <a:endParaRPr lang="fr-FR" dirty="0"/>
          </a:p>
        </p:txBody>
      </p:sp>
      <p:sp>
        <p:nvSpPr>
          <p:cNvPr id="6" name="Espace réservé du pied de page 5"/>
          <p:cNvSpPr>
            <a:spLocks noGrp="1"/>
          </p:cNvSpPr>
          <p:nvPr>
            <p:ph type="ftr" sz="quarter" idx="11"/>
          </p:nvPr>
        </p:nvSpPr>
        <p:spPr/>
        <p:txBody>
          <a:bodyPr/>
          <a:lstStyle/>
          <a:p>
            <a:r>
              <a:rPr lang="fr-FR" dirty="0" smtClean="0"/>
              <a:t>J-Paul VIDAL</a:t>
            </a:r>
            <a:endParaRPr lang="fr-FR" dirty="0"/>
          </a:p>
        </p:txBody>
      </p:sp>
      <p:sp>
        <p:nvSpPr>
          <p:cNvPr id="7" name="Espace réservé du numéro de diapositive 6"/>
          <p:cNvSpPr>
            <a:spLocks noGrp="1"/>
          </p:cNvSpPr>
          <p:nvPr>
            <p:ph type="sldNum" sz="quarter" idx="12"/>
          </p:nvPr>
        </p:nvSpPr>
        <p:spPr/>
        <p:txBody>
          <a:bodyPr/>
          <a:lstStyle/>
          <a:p>
            <a:fld id="{0ADC4C38-5978-47C3-8E5B-728AB83300AA}" type="slidenum">
              <a:rPr lang="fr-FR" smtClean="0"/>
              <a:pPr/>
              <a:t>‹N°›</a:t>
            </a:fld>
            <a:endParaRPr lang="fr-FR" dirty="0"/>
          </a:p>
        </p:txBody>
      </p:sp>
    </p:spTree>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8BEF808-43F1-4F8A-A2F2-04F9C8C84C37}" type="datetime1">
              <a:rPr lang="fr-FR" smtClean="0"/>
              <a:pPr/>
              <a:t>30/11/2023</a:t>
            </a:fld>
            <a:endParaRPr lang="fr-FR" dirty="0"/>
          </a:p>
        </p:txBody>
      </p:sp>
      <p:sp>
        <p:nvSpPr>
          <p:cNvPr id="6" name="Espace réservé du pied de page 5"/>
          <p:cNvSpPr>
            <a:spLocks noGrp="1"/>
          </p:cNvSpPr>
          <p:nvPr>
            <p:ph type="ftr" sz="quarter" idx="11"/>
          </p:nvPr>
        </p:nvSpPr>
        <p:spPr/>
        <p:txBody>
          <a:bodyPr/>
          <a:lstStyle/>
          <a:p>
            <a:r>
              <a:rPr lang="fr-FR" dirty="0" smtClean="0"/>
              <a:t>J-Paul VIDAL</a:t>
            </a:r>
            <a:endParaRPr lang="fr-FR" dirty="0"/>
          </a:p>
        </p:txBody>
      </p:sp>
      <p:sp>
        <p:nvSpPr>
          <p:cNvPr id="7" name="Espace réservé du numéro de diapositive 6"/>
          <p:cNvSpPr>
            <a:spLocks noGrp="1"/>
          </p:cNvSpPr>
          <p:nvPr>
            <p:ph type="sldNum" sz="quarter" idx="12"/>
          </p:nvPr>
        </p:nvSpPr>
        <p:spPr/>
        <p:txBody>
          <a:bodyPr/>
          <a:lstStyle/>
          <a:p>
            <a:fld id="{0ADC4C38-5978-47C3-8E5B-728AB83300AA}" type="slidenum">
              <a:rPr lang="fr-FR" smtClean="0"/>
              <a:pPr/>
              <a:t>‹N°›</a:t>
            </a:fld>
            <a:endParaRPr lang="fr-FR" dirty="0"/>
          </a:p>
        </p:txBody>
      </p:sp>
    </p:spTree>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43A6FD-C3BC-42D7-9681-84AC1FAB5B84}" type="datetime1">
              <a:rPr lang="fr-FR" smtClean="0"/>
              <a:pPr/>
              <a:t>30/11/2023</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smtClean="0"/>
              <a:t>J-Paul VIDAL</a:t>
            </a:r>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DC4C38-5978-47C3-8E5B-728AB83300AA}" type="slidenum">
              <a:rPr lang="fr-FR" smtClean="0"/>
              <a:pPr/>
              <a:t>‹N°›</a:t>
            </a:fld>
            <a:endParaRPr lang="fr-F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p:transition>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25.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2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2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3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png"/></Relationships>
</file>

<file path=ppt/slides/_rels/slide3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9.png"/></Relationships>
</file>

<file path=ppt/slides/_rels/slide3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42.png"/></Relationships>
</file>

<file path=ppt/slides/_rels/slide3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36.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37.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3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39.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 Id="rId5" Type="http://schemas.openxmlformats.org/officeDocument/2006/relationships/image" Target="../media/image183.png"/><Relationship Id="rId4" Type="http://schemas.openxmlformats.org/officeDocument/2006/relationships/image" Target="../media/image182.png"/></Relationships>
</file>

<file path=ppt/slides/_rels/slide4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xml"/><Relationship Id="rId4" Type="http://schemas.openxmlformats.org/officeDocument/2006/relationships/image" Target="../media/image186.png"/></Relationships>
</file>

<file path=ppt/slides/_rels/slide4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4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47.xml.rels><?xml version="1.0" encoding="UTF-8" standalone="yes"?>
<Relationships xmlns="http://schemas.openxmlformats.org/package/2006/relationships"><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s>
</file>

<file path=ppt/slides/_rels/slide4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 Id="rId5" Type="http://schemas.openxmlformats.org/officeDocument/2006/relationships/image" Target="../media/image204.png"/><Relationship Id="rId4" Type="http://schemas.openxmlformats.org/officeDocument/2006/relationships/image" Target="../media/image203.png"/></Relationships>
</file>

<file path=ppt/slides/_rels/slide49.xml.rels><?xml version="1.0" encoding="UTF-8" standalone="yes"?>
<Relationships xmlns="http://schemas.openxmlformats.org/package/2006/relationships"><Relationship Id="rId3" Type="http://schemas.openxmlformats.org/officeDocument/2006/relationships/image" Target="../media/image206.png"/><Relationship Id="rId7" Type="http://schemas.openxmlformats.org/officeDocument/2006/relationships/image" Target="../media/image210.png"/><Relationship Id="rId2" Type="http://schemas.openxmlformats.org/officeDocument/2006/relationships/image" Target="../media/image205.png"/><Relationship Id="rId1"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 Id="rId4" Type="http://schemas.openxmlformats.org/officeDocument/2006/relationships/image" Target="../media/image213.png"/></Relationships>
</file>

<file path=ppt/slides/_rels/slide5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 Id="rId5" Type="http://schemas.openxmlformats.org/officeDocument/2006/relationships/image" Target="../media/image217.png"/><Relationship Id="rId4" Type="http://schemas.openxmlformats.org/officeDocument/2006/relationships/image" Target="../media/image216.png"/></Relationships>
</file>

<file path=ppt/slides/_rels/slide52.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5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5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s>
</file>

<file path=ppt/slides/_rels/slide55.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32.png"/><Relationship Id="rId7" Type="http://schemas.openxmlformats.org/officeDocument/2006/relationships/image" Target="../media/image236.png"/><Relationship Id="rId2" Type="http://schemas.openxmlformats.org/officeDocument/2006/relationships/image" Target="../media/image231.png"/><Relationship Id="rId1" Type="http://schemas.openxmlformats.org/officeDocument/2006/relationships/slideLayout" Target="../slideLayouts/slideLayout2.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png"/><Relationship Id="rId9" Type="http://schemas.openxmlformats.org/officeDocument/2006/relationships/image" Target="../media/image238.png"/></Relationships>
</file>

<file path=ppt/slides/_rels/slide56.xml.rels><?xml version="1.0" encoding="UTF-8" standalone="yes"?>
<Relationships xmlns="http://schemas.openxmlformats.org/package/2006/relationships"><Relationship Id="rId3" Type="http://schemas.openxmlformats.org/officeDocument/2006/relationships/image" Target="../media/image240.png"/><Relationship Id="rId7" Type="http://schemas.openxmlformats.org/officeDocument/2006/relationships/image" Target="../media/image244.png"/><Relationship Id="rId2"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1.png"/></Relationships>
</file>

<file path=ppt/slides/_rels/slide57.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6.png"/><Relationship Id="rId7" Type="http://schemas.openxmlformats.org/officeDocument/2006/relationships/image" Target="../media/image250.png"/><Relationship Id="rId2" Type="http://schemas.openxmlformats.org/officeDocument/2006/relationships/image" Target="../media/image245.png"/><Relationship Id="rId1" Type="http://schemas.openxmlformats.org/officeDocument/2006/relationships/slideLayout" Target="../slideLayouts/slideLayout2.xml"/><Relationship Id="rId6" Type="http://schemas.openxmlformats.org/officeDocument/2006/relationships/image" Target="../media/image249.png"/><Relationship Id="rId5" Type="http://schemas.openxmlformats.org/officeDocument/2006/relationships/image" Target="../media/image248.png"/><Relationship Id="rId10" Type="http://schemas.openxmlformats.org/officeDocument/2006/relationships/image" Target="../media/image253.png"/><Relationship Id="rId4" Type="http://schemas.openxmlformats.org/officeDocument/2006/relationships/image" Target="../media/image247.png"/><Relationship Id="rId9" Type="http://schemas.openxmlformats.org/officeDocument/2006/relationships/image" Target="../media/image252.png"/></Relationships>
</file>

<file path=ppt/slides/_rels/slide58.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2.xml"/><Relationship Id="rId5" Type="http://schemas.openxmlformats.org/officeDocument/2006/relationships/image" Target="../media/image257.png"/><Relationship Id="rId4" Type="http://schemas.openxmlformats.org/officeDocument/2006/relationships/image" Target="../media/image256.png"/></Relationships>
</file>

<file path=ppt/slides/_rels/slide59.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2.xml"/><Relationship Id="rId6" Type="http://schemas.openxmlformats.org/officeDocument/2006/relationships/image" Target="../media/image262.png"/><Relationship Id="rId5" Type="http://schemas.openxmlformats.org/officeDocument/2006/relationships/image" Target="../media/image261.png"/><Relationship Id="rId4" Type="http://schemas.openxmlformats.org/officeDocument/2006/relationships/image" Target="../media/image26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2.xml"/><Relationship Id="rId5" Type="http://schemas.openxmlformats.org/officeDocument/2006/relationships/image" Target="../media/image266.png"/><Relationship Id="rId4" Type="http://schemas.openxmlformats.org/officeDocument/2006/relationships/image" Target="../media/image265.png"/></Relationships>
</file>

<file path=ppt/slides/_rels/slide61.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2.xml"/><Relationship Id="rId5" Type="http://schemas.openxmlformats.org/officeDocument/2006/relationships/image" Target="../media/image270.png"/><Relationship Id="rId4" Type="http://schemas.openxmlformats.org/officeDocument/2006/relationships/image" Target="../media/image269.png"/></Relationships>
</file>

<file path=ppt/slides/_rels/slide62.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2.xml"/><Relationship Id="rId5" Type="http://schemas.openxmlformats.org/officeDocument/2006/relationships/image" Target="../media/image273.png"/><Relationship Id="rId4" Type="http://schemas.openxmlformats.org/officeDocument/2006/relationships/image" Target="../media/image272.png"/></Relationships>
</file>

<file path=ppt/slides/_rels/slide63.xml.rels><?xml version="1.0" encoding="UTF-8" standalone="yes"?>
<Relationships xmlns="http://schemas.openxmlformats.org/package/2006/relationships"><Relationship Id="rId3" Type="http://schemas.openxmlformats.org/officeDocument/2006/relationships/image" Target="../media/image275.png"/><Relationship Id="rId7" Type="http://schemas.openxmlformats.org/officeDocument/2006/relationships/image" Target="../media/image279.png"/><Relationship Id="rId2" Type="http://schemas.openxmlformats.org/officeDocument/2006/relationships/image" Target="../media/image274.png"/><Relationship Id="rId1" Type="http://schemas.openxmlformats.org/officeDocument/2006/relationships/slideLayout" Target="../slideLayouts/slideLayout2.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s>
</file>

<file path=ppt/slides/_rels/slide64.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2.xml"/><Relationship Id="rId4" Type="http://schemas.openxmlformats.org/officeDocument/2006/relationships/image" Target="../media/image282.png"/></Relationships>
</file>

<file path=ppt/slides/_rels/slide65.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2.xml"/><Relationship Id="rId4" Type="http://schemas.openxmlformats.org/officeDocument/2006/relationships/image" Target="../media/image285.jpeg"/></Relationships>
</file>

<file path=ppt/slides/_rels/slide66.xml.rels><?xml version="1.0" encoding="UTF-8" standalone="yes"?>
<Relationships xmlns="http://schemas.openxmlformats.org/package/2006/relationships"><Relationship Id="rId8" Type="http://schemas.openxmlformats.org/officeDocument/2006/relationships/image" Target="../media/image292.png"/><Relationship Id="rId3" Type="http://schemas.openxmlformats.org/officeDocument/2006/relationships/image" Target="../media/image287.png"/><Relationship Id="rId7" Type="http://schemas.openxmlformats.org/officeDocument/2006/relationships/image" Target="../media/image291.png"/><Relationship Id="rId2" Type="http://schemas.openxmlformats.org/officeDocument/2006/relationships/image" Target="../media/image286.png"/><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289.png"/><Relationship Id="rId4" Type="http://schemas.openxmlformats.org/officeDocument/2006/relationships/image" Target="../media/image288.png"/></Relationships>
</file>

<file path=ppt/slides/_rels/slide67.xml.rels><?xml version="1.0" encoding="UTF-8" standalone="yes"?>
<Relationships xmlns="http://schemas.openxmlformats.org/package/2006/relationships"><Relationship Id="rId3" Type="http://schemas.openxmlformats.org/officeDocument/2006/relationships/image" Target="../media/image294.png"/><Relationship Id="rId7" Type="http://schemas.openxmlformats.org/officeDocument/2006/relationships/image" Target="../media/image298.png"/><Relationship Id="rId2" Type="http://schemas.openxmlformats.org/officeDocument/2006/relationships/image" Target="../media/image293.png"/><Relationship Id="rId1" Type="http://schemas.openxmlformats.org/officeDocument/2006/relationships/slideLayout" Target="../slideLayouts/slideLayout2.xml"/><Relationship Id="rId6" Type="http://schemas.openxmlformats.org/officeDocument/2006/relationships/image" Target="../media/image297.png"/><Relationship Id="rId5" Type="http://schemas.openxmlformats.org/officeDocument/2006/relationships/image" Target="../media/image296.png"/><Relationship Id="rId4" Type="http://schemas.openxmlformats.org/officeDocument/2006/relationships/image" Target="../media/image29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715272" y="6492875"/>
            <a:ext cx="1733552" cy="365125"/>
          </a:xfrm>
        </p:spPr>
        <p:txBody>
          <a:bodyPr/>
          <a:lstStyle/>
          <a:p>
            <a:r>
              <a:rPr lang="fr-FR" dirty="0" smtClean="0"/>
              <a:t>J-Paul VIDAL</a:t>
            </a:r>
            <a:endParaRPr lang="fr-FR" dirty="0"/>
          </a:p>
        </p:txBody>
      </p:sp>
      <p:sp>
        <p:nvSpPr>
          <p:cNvPr id="5" name="ZoneTexte 4"/>
          <p:cNvSpPr txBox="1"/>
          <p:nvPr/>
        </p:nvSpPr>
        <p:spPr>
          <a:xfrm>
            <a:off x="642910" y="0"/>
            <a:ext cx="8143932" cy="769441"/>
          </a:xfrm>
          <a:prstGeom prst="rect">
            <a:avLst/>
          </a:prstGeom>
          <a:noFill/>
        </p:spPr>
        <p:txBody>
          <a:bodyPr wrap="square" rtlCol="0">
            <a:spAutoFit/>
          </a:bodyPr>
          <a:lstStyle/>
          <a:p>
            <a:r>
              <a:rPr lang="fr-FR" sz="4400" dirty="0" smtClean="0"/>
              <a:t>Eliminer des objets indésirables</a:t>
            </a:r>
            <a:endParaRPr lang="fr-FR" sz="4400" dirty="0"/>
          </a:p>
        </p:txBody>
      </p:sp>
      <p:pic>
        <p:nvPicPr>
          <p:cNvPr id="1026" name="Picture 2"/>
          <p:cNvPicPr>
            <a:picLocks noChangeAspect="1" noChangeArrowheads="1"/>
          </p:cNvPicPr>
          <p:nvPr/>
        </p:nvPicPr>
        <p:blipFill>
          <a:blip r:embed="rId2" cstate="print"/>
          <a:srcRect t="4885"/>
          <a:stretch>
            <a:fillRect/>
          </a:stretch>
        </p:blipFill>
        <p:spPr bwMode="auto">
          <a:xfrm>
            <a:off x="4500562" y="718554"/>
            <a:ext cx="4429156" cy="278188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142844" y="714356"/>
            <a:ext cx="4286280" cy="2780661"/>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142844" y="3774683"/>
            <a:ext cx="4286280" cy="2726151"/>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a:stretch>
            <a:fillRect/>
          </a:stretch>
        </p:blipFill>
        <p:spPr bwMode="auto">
          <a:xfrm>
            <a:off x="4572000" y="3778835"/>
            <a:ext cx="4190862" cy="2721999"/>
          </a:xfrm>
          <a:prstGeom prst="rect">
            <a:avLst/>
          </a:prstGeom>
          <a:noFill/>
          <a:ln w="9525">
            <a:noFill/>
            <a:miter lim="800000"/>
            <a:headEnd/>
            <a:tailEnd/>
          </a:ln>
          <a:effectLst/>
        </p:spPr>
      </p:pic>
      <p:sp>
        <p:nvSpPr>
          <p:cNvPr id="10" name="ZoneTexte 9"/>
          <p:cNvSpPr txBox="1"/>
          <p:nvPr/>
        </p:nvSpPr>
        <p:spPr>
          <a:xfrm>
            <a:off x="2000232" y="3429000"/>
            <a:ext cx="928694" cy="369332"/>
          </a:xfrm>
          <a:prstGeom prst="rect">
            <a:avLst/>
          </a:prstGeom>
          <a:noFill/>
        </p:spPr>
        <p:txBody>
          <a:bodyPr wrap="square" rtlCol="0">
            <a:spAutoFit/>
          </a:bodyPr>
          <a:lstStyle/>
          <a:p>
            <a:r>
              <a:rPr lang="fr-FR" dirty="0" smtClean="0"/>
              <a:t>Avant</a:t>
            </a:r>
            <a:endParaRPr lang="fr-FR" dirty="0"/>
          </a:p>
        </p:txBody>
      </p:sp>
      <p:sp>
        <p:nvSpPr>
          <p:cNvPr id="11" name="ZoneTexte 10"/>
          <p:cNvSpPr txBox="1"/>
          <p:nvPr/>
        </p:nvSpPr>
        <p:spPr>
          <a:xfrm>
            <a:off x="6357950" y="3429000"/>
            <a:ext cx="2571768" cy="369332"/>
          </a:xfrm>
          <a:prstGeom prst="rect">
            <a:avLst/>
          </a:prstGeom>
          <a:noFill/>
        </p:spPr>
        <p:txBody>
          <a:bodyPr wrap="square" rtlCol="0">
            <a:spAutoFit/>
          </a:bodyPr>
          <a:lstStyle/>
          <a:p>
            <a:r>
              <a:rPr lang="fr-FR" dirty="0" smtClean="0"/>
              <a:t>Après</a:t>
            </a:r>
            <a:endParaRPr lang="fr-FR" dirty="0"/>
          </a:p>
        </p:txBody>
      </p:sp>
    </p:spTree>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072330" y="6492875"/>
            <a:ext cx="2895600" cy="365125"/>
          </a:xfrm>
        </p:spPr>
        <p:txBody>
          <a:bodyPr/>
          <a:lstStyle/>
          <a:p>
            <a:r>
              <a:rPr lang="fr-FR" dirty="0" smtClean="0"/>
              <a:t>J-Paul VIDAL</a:t>
            </a:r>
            <a:endParaRPr lang="fr-FR" dirty="0"/>
          </a:p>
        </p:txBody>
      </p:sp>
      <p:pic>
        <p:nvPicPr>
          <p:cNvPr id="1026" name="Picture 2"/>
          <p:cNvPicPr>
            <a:picLocks noChangeAspect="1" noChangeArrowheads="1"/>
          </p:cNvPicPr>
          <p:nvPr/>
        </p:nvPicPr>
        <p:blipFill>
          <a:blip r:embed="rId2" cstate="print"/>
          <a:srcRect/>
          <a:stretch>
            <a:fillRect/>
          </a:stretch>
        </p:blipFill>
        <p:spPr bwMode="auto">
          <a:xfrm>
            <a:off x="357158" y="1500174"/>
            <a:ext cx="4121423" cy="214314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357158" y="2071678"/>
            <a:ext cx="1285884" cy="634125"/>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3143240" y="2000240"/>
            <a:ext cx="1162491" cy="928694"/>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4500562" y="214290"/>
            <a:ext cx="2000264" cy="850553"/>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cstate="print"/>
          <a:srcRect/>
          <a:stretch>
            <a:fillRect/>
          </a:stretch>
        </p:blipFill>
        <p:spPr bwMode="auto">
          <a:xfrm>
            <a:off x="6643702" y="214290"/>
            <a:ext cx="1703796" cy="785818"/>
          </a:xfrm>
          <a:prstGeom prst="rect">
            <a:avLst/>
          </a:prstGeom>
          <a:noFill/>
          <a:ln w="9525">
            <a:noFill/>
            <a:miter lim="800000"/>
            <a:headEnd/>
            <a:tailEnd/>
          </a:ln>
          <a:effectLst/>
        </p:spPr>
      </p:pic>
      <p:pic>
        <p:nvPicPr>
          <p:cNvPr id="1031" name="Picture 7"/>
          <p:cNvPicPr>
            <a:picLocks noChangeAspect="1" noChangeArrowheads="1"/>
          </p:cNvPicPr>
          <p:nvPr/>
        </p:nvPicPr>
        <p:blipFill>
          <a:blip r:embed="rId7" cstate="print"/>
          <a:srcRect/>
          <a:stretch>
            <a:fillRect/>
          </a:stretch>
        </p:blipFill>
        <p:spPr bwMode="auto">
          <a:xfrm>
            <a:off x="4572000" y="1500174"/>
            <a:ext cx="1259784" cy="1071570"/>
          </a:xfrm>
          <a:prstGeom prst="rect">
            <a:avLst/>
          </a:prstGeom>
          <a:noFill/>
          <a:ln w="9525">
            <a:noFill/>
            <a:miter lim="800000"/>
            <a:headEnd/>
            <a:tailEnd/>
          </a:ln>
          <a:effectLst/>
        </p:spPr>
      </p:pic>
      <p:pic>
        <p:nvPicPr>
          <p:cNvPr id="1032" name="Picture 8"/>
          <p:cNvPicPr>
            <a:picLocks noChangeAspect="1" noChangeArrowheads="1"/>
          </p:cNvPicPr>
          <p:nvPr/>
        </p:nvPicPr>
        <p:blipFill>
          <a:blip r:embed="rId8"/>
          <a:srcRect/>
          <a:stretch>
            <a:fillRect/>
          </a:stretch>
        </p:blipFill>
        <p:spPr bwMode="auto">
          <a:xfrm>
            <a:off x="5929322" y="1500174"/>
            <a:ext cx="3114680" cy="891728"/>
          </a:xfrm>
          <a:prstGeom prst="rect">
            <a:avLst/>
          </a:prstGeom>
          <a:noFill/>
          <a:ln w="9525">
            <a:noFill/>
            <a:miter lim="800000"/>
            <a:headEnd/>
            <a:tailEnd/>
          </a:ln>
          <a:effectLst/>
        </p:spPr>
      </p:pic>
      <p:pic>
        <p:nvPicPr>
          <p:cNvPr id="1033" name="Picture 9"/>
          <p:cNvPicPr>
            <a:picLocks noChangeAspect="1" noChangeArrowheads="1"/>
          </p:cNvPicPr>
          <p:nvPr/>
        </p:nvPicPr>
        <p:blipFill>
          <a:blip r:embed="rId9"/>
          <a:srcRect r="34884"/>
          <a:stretch>
            <a:fillRect/>
          </a:stretch>
        </p:blipFill>
        <p:spPr bwMode="auto">
          <a:xfrm>
            <a:off x="7000892" y="2428868"/>
            <a:ext cx="2026573" cy="891578"/>
          </a:xfrm>
          <a:prstGeom prst="rect">
            <a:avLst/>
          </a:prstGeom>
          <a:noFill/>
          <a:ln w="9525">
            <a:noFill/>
            <a:miter lim="800000"/>
            <a:headEnd/>
            <a:tailEnd/>
          </a:ln>
          <a:effectLst/>
        </p:spPr>
      </p:pic>
      <p:pic>
        <p:nvPicPr>
          <p:cNvPr id="1034" name="Picture 10"/>
          <p:cNvPicPr>
            <a:picLocks noChangeAspect="1" noChangeArrowheads="1"/>
          </p:cNvPicPr>
          <p:nvPr/>
        </p:nvPicPr>
        <p:blipFill>
          <a:blip r:embed="rId10"/>
          <a:srcRect/>
          <a:stretch>
            <a:fillRect/>
          </a:stretch>
        </p:blipFill>
        <p:spPr bwMode="auto">
          <a:xfrm>
            <a:off x="428596" y="3714752"/>
            <a:ext cx="1511251" cy="1643074"/>
          </a:xfrm>
          <a:prstGeom prst="rect">
            <a:avLst/>
          </a:prstGeom>
          <a:noFill/>
          <a:ln w="9525">
            <a:noFill/>
            <a:miter lim="800000"/>
            <a:headEnd/>
            <a:tailEnd/>
          </a:ln>
          <a:effectLst/>
        </p:spPr>
      </p:pic>
      <p:pic>
        <p:nvPicPr>
          <p:cNvPr id="1035" name="Picture 11"/>
          <p:cNvPicPr>
            <a:picLocks noChangeAspect="1" noChangeArrowheads="1"/>
          </p:cNvPicPr>
          <p:nvPr/>
        </p:nvPicPr>
        <p:blipFill>
          <a:blip r:embed="rId11"/>
          <a:srcRect/>
          <a:stretch>
            <a:fillRect/>
          </a:stretch>
        </p:blipFill>
        <p:spPr bwMode="auto">
          <a:xfrm>
            <a:off x="2071670" y="3714752"/>
            <a:ext cx="2466977" cy="1562060"/>
          </a:xfrm>
          <a:prstGeom prst="rect">
            <a:avLst/>
          </a:prstGeom>
          <a:noFill/>
          <a:ln w="9525">
            <a:noFill/>
            <a:miter lim="800000"/>
            <a:headEnd/>
            <a:tailEnd/>
          </a:ln>
          <a:effectLst/>
        </p:spPr>
      </p:pic>
      <p:pic>
        <p:nvPicPr>
          <p:cNvPr id="1036" name="Picture 12"/>
          <p:cNvPicPr>
            <a:picLocks noChangeAspect="1" noChangeArrowheads="1"/>
          </p:cNvPicPr>
          <p:nvPr/>
        </p:nvPicPr>
        <p:blipFill>
          <a:blip r:embed="rId12" cstate="print"/>
          <a:srcRect/>
          <a:stretch>
            <a:fillRect/>
          </a:stretch>
        </p:blipFill>
        <p:spPr bwMode="auto">
          <a:xfrm>
            <a:off x="4786314" y="3786190"/>
            <a:ext cx="4143404" cy="2122505"/>
          </a:xfrm>
          <a:prstGeom prst="rect">
            <a:avLst/>
          </a:prstGeom>
          <a:noFill/>
          <a:ln w="9525">
            <a:noFill/>
            <a:miter lim="800000"/>
            <a:headEnd/>
            <a:tailEnd/>
          </a:ln>
          <a:effectLst/>
        </p:spPr>
      </p:pic>
      <p:pic>
        <p:nvPicPr>
          <p:cNvPr id="1037" name="Picture 13"/>
          <p:cNvPicPr>
            <a:picLocks noChangeAspect="1" noChangeArrowheads="1"/>
          </p:cNvPicPr>
          <p:nvPr/>
        </p:nvPicPr>
        <p:blipFill>
          <a:blip r:embed="rId13"/>
          <a:srcRect/>
          <a:stretch>
            <a:fillRect/>
          </a:stretch>
        </p:blipFill>
        <p:spPr bwMode="auto">
          <a:xfrm>
            <a:off x="6786578" y="4572008"/>
            <a:ext cx="1557337" cy="628650"/>
          </a:xfrm>
          <a:prstGeom prst="rect">
            <a:avLst/>
          </a:prstGeom>
          <a:noFill/>
          <a:ln w="9525">
            <a:noFill/>
            <a:miter lim="800000"/>
            <a:headEnd/>
            <a:tailEnd/>
          </a:ln>
          <a:effectLst/>
        </p:spPr>
      </p:pic>
      <p:pic>
        <p:nvPicPr>
          <p:cNvPr id="1038" name="Picture 14"/>
          <p:cNvPicPr>
            <a:picLocks noChangeAspect="1" noChangeArrowheads="1"/>
          </p:cNvPicPr>
          <p:nvPr/>
        </p:nvPicPr>
        <p:blipFill>
          <a:blip r:embed="rId14"/>
          <a:srcRect/>
          <a:stretch>
            <a:fillRect/>
          </a:stretch>
        </p:blipFill>
        <p:spPr bwMode="auto">
          <a:xfrm>
            <a:off x="4857752" y="4214818"/>
            <a:ext cx="1315693" cy="714380"/>
          </a:xfrm>
          <a:prstGeom prst="rect">
            <a:avLst/>
          </a:prstGeom>
          <a:noFill/>
          <a:ln w="9525">
            <a:noFill/>
            <a:miter lim="800000"/>
            <a:headEnd/>
            <a:tailEnd/>
          </a:ln>
          <a:effectLst/>
        </p:spPr>
      </p:pic>
      <p:sp>
        <p:nvSpPr>
          <p:cNvPr id="18" name="ZoneTexte 17"/>
          <p:cNvSpPr txBox="1"/>
          <p:nvPr/>
        </p:nvSpPr>
        <p:spPr>
          <a:xfrm>
            <a:off x="142844" y="214290"/>
            <a:ext cx="4214842" cy="1169551"/>
          </a:xfrm>
          <a:prstGeom prst="rect">
            <a:avLst/>
          </a:prstGeom>
          <a:noFill/>
        </p:spPr>
        <p:txBody>
          <a:bodyPr wrap="square" rtlCol="0">
            <a:spAutoFit/>
          </a:bodyPr>
          <a:lstStyle/>
          <a:p>
            <a:r>
              <a:rPr lang="fr-FR" sz="1400" b="1" u="sng" dirty="0" smtClean="0"/>
              <a:t>Astuce</a:t>
            </a:r>
            <a:r>
              <a:rPr lang="fr-FR" sz="1400" i="1" dirty="0" smtClean="0"/>
              <a:t>: lorsque l’on réalise un panorama avec </a:t>
            </a:r>
            <a:r>
              <a:rPr lang="fr-FR" sz="1400" i="1" dirty="0" err="1" smtClean="0"/>
              <a:t>Lightroom</a:t>
            </a:r>
            <a:r>
              <a:rPr lang="fr-FR" sz="1400" i="1" dirty="0" smtClean="0"/>
              <a:t> ou autres logiciels le recadrage se fait automatiquement au détriment du reste de la photo (ici le haut de la tour disparait). Voici comment résoudre ce problème. </a:t>
            </a:r>
            <a:endParaRPr lang="fr-FR" sz="1400" i="1" dirty="0"/>
          </a:p>
        </p:txBody>
      </p:sp>
      <p:sp>
        <p:nvSpPr>
          <p:cNvPr id="20" name="ZoneTexte 19"/>
          <p:cNvSpPr txBox="1"/>
          <p:nvPr/>
        </p:nvSpPr>
        <p:spPr>
          <a:xfrm>
            <a:off x="4500562" y="1000108"/>
            <a:ext cx="4643438" cy="523220"/>
          </a:xfrm>
          <a:prstGeom prst="rect">
            <a:avLst/>
          </a:prstGeom>
          <a:noFill/>
        </p:spPr>
        <p:txBody>
          <a:bodyPr wrap="square" rtlCol="0">
            <a:spAutoFit/>
          </a:bodyPr>
          <a:lstStyle/>
          <a:p>
            <a:r>
              <a:rPr lang="fr-FR" sz="1400" b="1" dirty="0" smtClean="0"/>
              <a:t>1</a:t>
            </a:r>
            <a:r>
              <a:rPr lang="fr-FR" sz="1400" dirty="0" smtClean="0"/>
              <a:t>: Sélectionner la photo avec </a:t>
            </a:r>
            <a:r>
              <a:rPr lang="fr-FR" sz="1400" dirty="0" smtClean="0">
                <a:solidFill>
                  <a:srgbClr val="FF0000"/>
                </a:solidFill>
              </a:rPr>
              <a:t>l’outil sélection rapide </a:t>
            </a:r>
            <a:r>
              <a:rPr lang="fr-FR" sz="1400" dirty="0" smtClean="0"/>
              <a:t>puis inverser la sélection.</a:t>
            </a:r>
            <a:endParaRPr lang="fr-FR" sz="1400" dirty="0"/>
          </a:p>
        </p:txBody>
      </p:sp>
      <p:cxnSp>
        <p:nvCxnSpPr>
          <p:cNvPr id="24" name="Connecteur droit avec flèche 23"/>
          <p:cNvCxnSpPr/>
          <p:nvPr/>
        </p:nvCxnSpPr>
        <p:spPr>
          <a:xfrm flipV="1">
            <a:off x="6143636" y="428604"/>
            <a:ext cx="1000132" cy="28575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4572000" y="2786058"/>
            <a:ext cx="2286016" cy="523220"/>
          </a:xfrm>
          <a:prstGeom prst="rect">
            <a:avLst/>
          </a:prstGeom>
          <a:noFill/>
        </p:spPr>
        <p:txBody>
          <a:bodyPr wrap="square" rtlCol="0">
            <a:spAutoFit/>
          </a:bodyPr>
          <a:lstStyle/>
          <a:p>
            <a:r>
              <a:rPr lang="fr-FR" sz="1400" b="1" dirty="0" smtClean="0"/>
              <a:t>2</a:t>
            </a:r>
            <a:r>
              <a:rPr lang="fr-FR" sz="1400" dirty="0" smtClean="0"/>
              <a:t>: dilater la sélection pour empiéter sur la photo.</a:t>
            </a:r>
            <a:endParaRPr lang="fr-FR" sz="1400" dirty="0"/>
          </a:p>
        </p:txBody>
      </p:sp>
      <p:sp>
        <p:nvSpPr>
          <p:cNvPr id="26" name="Rectangle 25"/>
          <p:cNvSpPr/>
          <p:nvPr/>
        </p:nvSpPr>
        <p:spPr>
          <a:xfrm>
            <a:off x="5500694" y="2071678"/>
            <a:ext cx="71438" cy="7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8" name="Connecteur droit avec flèche 27"/>
          <p:cNvCxnSpPr>
            <a:stCxn id="26" idx="2"/>
          </p:cNvCxnSpPr>
          <p:nvPr/>
        </p:nvCxnSpPr>
        <p:spPr>
          <a:xfrm rot="5400000" flipH="1" flipV="1">
            <a:off x="5840024" y="1553752"/>
            <a:ext cx="285752" cy="89297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Ellipse 28"/>
          <p:cNvSpPr/>
          <p:nvPr/>
        </p:nvSpPr>
        <p:spPr>
          <a:xfrm>
            <a:off x="7500958" y="2786058"/>
            <a:ext cx="642942" cy="6429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1" name="Connecteur droit avec flèche 30"/>
          <p:cNvCxnSpPr/>
          <p:nvPr/>
        </p:nvCxnSpPr>
        <p:spPr>
          <a:xfrm rot="16200000" flipH="1">
            <a:off x="7143768" y="2214554"/>
            <a:ext cx="785818" cy="35719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ZoneTexte 31"/>
          <p:cNvSpPr txBox="1"/>
          <p:nvPr/>
        </p:nvSpPr>
        <p:spPr>
          <a:xfrm>
            <a:off x="357158" y="5500702"/>
            <a:ext cx="3357586" cy="738664"/>
          </a:xfrm>
          <a:prstGeom prst="rect">
            <a:avLst/>
          </a:prstGeom>
          <a:noFill/>
        </p:spPr>
        <p:txBody>
          <a:bodyPr wrap="square" rtlCol="0">
            <a:spAutoFit/>
          </a:bodyPr>
          <a:lstStyle/>
          <a:p>
            <a:r>
              <a:rPr lang="fr-FR" sz="1400" b="1" dirty="0" smtClean="0"/>
              <a:t>3</a:t>
            </a:r>
            <a:r>
              <a:rPr lang="fr-FR" sz="1400" dirty="0" smtClean="0"/>
              <a:t>: Remplir avec contenu pris en compte puis OK. Laisser l’ordi travailler.</a:t>
            </a:r>
          </a:p>
          <a:p>
            <a:r>
              <a:rPr lang="fr-FR" sz="1400" dirty="0" smtClean="0"/>
              <a:t> </a:t>
            </a:r>
            <a:endParaRPr lang="fr-FR" sz="1400" dirty="0"/>
          </a:p>
        </p:txBody>
      </p:sp>
      <p:sp>
        <p:nvSpPr>
          <p:cNvPr id="33" name="ZoneTexte 32"/>
          <p:cNvSpPr txBox="1"/>
          <p:nvPr/>
        </p:nvSpPr>
        <p:spPr>
          <a:xfrm>
            <a:off x="4786314" y="6000768"/>
            <a:ext cx="4071966" cy="738664"/>
          </a:xfrm>
          <a:prstGeom prst="rect">
            <a:avLst/>
          </a:prstGeom>
          <a:noFill/>
        </p:spPr>
        <p:txBody>
          <a:bodyPr wrap="square" rtlCol="0">
            <a:spAutoFit/>
          </a:bodyPr>
          <a:lstStyle/>
          <a:p>
            <a:r>
              <a:rPr lang="fr-FR" sz="1400" b="1" dirty="0" smtClean="0"/>
              <a:t>4</a:t>
            </a:r>
            <a:r>
              <a:rPr lang="fr-FR" sz="1400" dirty="0" smtClean="0"/>
              <a:t>:éventuellement,  </a:t>
            </a:r>
            <a:r>
              <a:rPr lang="fr-FR" sz="1400" b="1" dirty="0" smtClean="0">
                <a:solidFill>
                  <a:schemeClr val="accent1"/>
                </a:solidFill>
              </a:rPr>
              <a:t>quelques traces </a:t>
            </a:r>
            <a:r>
              <a:rPr lang="fr-FR" sz="1400" dirty="0" smtClean="0"/>
              <a:t>non prises en compte lors de la sélection serons aisément éliminées avec </a:t>
            </a:r>
            <a:r>
              <a:rPr lang="fr-FR" sz="1400" b="1" dirty="0" smtClean="0">
                <a:solidFill>
                  <a:schemeClr val="accent1"/>
                </a:solidFill>
              </a:rPr>
              <a:t>l’outil tampon de duplication</a:t>
            </a:r>
            <a:r>
              <a:rPr lang="fr-FR" sz="1400" dirty="0" smtClean="0"/>
              <a:t>.</a:t>
            </a:r>
            <a:endParaRPr lang="fr-FR" sz="1400" dirty="0"/>
          </a:p>
        </p:txBody>
      </p:sp>
      <p:cxnSp>
        <p:nvCxnSpPr>
          <p:cNvPr id="35" name="Connecteur droit avec flèche 34"/>
          <p:cNvCxnSpPr/>
          <p:nvPr/>
        </p:nvCxnSpPr>
        <p:spPr>
          <a:xfrm flipV="1">
            <a:off x="1643042" y="4357694"/>
            <a:ext cx="1285884" cy="42862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Ellipse 35"/>
          <p:cNvSpPr/>
          <p:nvPr/>
        </p:nvSpPr>
        <p:spPr>
          <a:xfrm>
            <a:off x="7286644" y="4500570"/>
            <a:ext cx="714380" cy="7143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1" name="Connecteur droit avec flèche 40"/>
          <p:cNvCxnSpPr>
            <a:stCxn id="33" idx="0"/>
          </p:cNvCxnSpPr>
          <p:nvPr/>
        </p:nvCxnSpPr>
        <p:spPr>
          <a:xfrm rot="5400000" flipH="1" flipV="1">
            <a:off x="6625842" y="5339967"/>
            <a:ext cx="857256" cy="46434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MASQUES</a:t>
            </a:r>
            <a:endParaRPr lang="fr-FR" dirty="0"/>
          </a:p>
        </p:txBody>
      </p:sp>
      <p:sp>
        <p:nvSpPr>
          <p:cNvPr id="4" name="Espace réservé du pied de page 3"/>
          <p:cNvSpPr>
            <a:spLocks noGrp="1"/>
          </p:cNvSpPr>
          <p:nvPr>
            <p:ph type="ftr" sz="quarter" idx="11"/>
          </p:nvPr>
        </p:nvSpPr>
        <p:spPr>
          <a:xfrm>
            <a:off x="6786578" y="6357958"/>
            <a:ext cx="2895600" cy="365125"/>
          </a:xfrm>
        </p:spPr>
        <p:txBody>
          <a:bodyPr/>
          <a:lstStyle/>
          <a:p>
            <a:r>
              <a:rPr lang="fr-FR" dirty="0" smtClean="0"/>
              <a:t>J-Paul VIDAL</a:t>
            </a:r>
            <a:endParaRPr lang="fr-FR" dirty="0"/>
          </a:p>
        </p:txBody>
      </p:sp>
      <p:sp>
        <p:nvSpPr>
          <p:cNvPr id="5" name="ZoneTexte 4"/>
          <p:cNvSpPr txBox="1"/>
          <p:nvPr/>
        </p:nvSpPr>
        <p:spPr>
          <a:xfrm>
            <a:off x="357158" y="1643050"/>
            <a:ext cx="8572560" cy="5047536"/>
          </a:xfrm>
          <a:prstGeom prst="rect">
            <a:avLst/>
          </a:prstGeom>
          <a:noFill/>
        </p:spPr>
        <p:txBody>
          <a:bodyPr wrap="square" rtlCol="0">
            <a:spAutoFit/>
          </a:bodyPr>
          <a:lstStyle/>
          <a:p>
            <a:r>
              <a:rPr lang="fr-FR" sz="2000" dirty="0" smtClean="0"/>
              <a:t>    On utilise les masques pour masquer des parties d’un calque et faire apparaitre certaines parties des calques en dessous. On peut créer deux types de masques:</a:t>
            </a:r>
          </a:p>
          <a:p>
            <a:endParaRPr lang="fr-FR" dirty="0" smtClean="0"/>
          </a:p>
          <a:p>
            <a:r>
              <a:rPr lang="fr-FR" sz="2400" b="1" dirty="0" smtClean="0"/>
              <a:t>                -  Les masques de fusion (couramment utilisés).</a:t>
            </a:r>
          </a:p>
          <a:p>
            <a:r>
              <a:rPr lang="fr-FR" sz="2400" b="1" dirty="0" smtClean="0"/>
              <a:t>                -  Les masques vectoriels (utilisés plus rarement).</a:t>
            </a:r>
            <a:endParaRPr lang="fr-FR" dirty="0" smtClean="0"/>
          </a:p>
          <a:p>
            <a:endParaRPr lang="fr-FR" dirty="0" smtClean="0"/>
          </a:p>
          <a:p>
            <a:r>
              <a:rPr lang="fr-FR" sz="2000" dirty="0" smtClean="0"/>
              <a:t>      Ces masques sont dit non destructifs, ce qui signifie que l’on peut revenir à la version précédente du masque ultérieurement et la modifier de nouveau sans perte de pixels.</a:t>
            </a:r>
          </a:p>
          <a:p>
            <a:endParaRPr lang="fr-FR" sz="2000" dirty="0" smtClean="0"/>
          </a:p>
          <a:p>
            <a:r>
              <a:rPr lang="fr-FR" sz="2000" dirty="0" smtClean="0"/>
              <a:t>       Enfin on trouve aussi un troisième masque différent des deux autres.</a:t>
            </a:r>
          </a:p>
          <a:p>
            <a:endParaRPr lang="fr-FR" dirty="0" smtClean="0"/>
          </a:p>
          <a:p>
            <a:r>
              <a:rPr lang="fr-FR" sz="2400" b="1" dirty="0" smtClean="0"/>
              <a:t>                  -  Le masque d’écrêtage.</a:t>
            </a:r>
          </a:p>
          <a:p>
            <a:endParaRPr lang="fr-FR" dirty="0" smtClean="0"/>
          </a:p>
          <a:p>
            <a:r>
              <a:rPr lang="fr-FR" dirty="0" smtClean="0"/>
              <a:t>     </a:t>
            </a:r>
          </a:p>
        </p:txBody>
      </p:sp>
    </p:spTree>
  </p:cSld>
  <p:clrMapOvr>
    <a:masterClrMapping/>
  </p:clrMapOvr>
  <p:transition>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000892" y="6492875"/>
            <a:ext cx="2895600" cy="365125"/>
          </a:xfrm>
        </p:spPr>
        <p:txBody>
          <a:bodyPr/>
          <a:lstStyle/>
          <a:p>
            <a:r>
              <a:rPr lang="fr-FR" dirty="0" smtClean="0"/>
              <a:t>J-Paul VIDAL</a:t>
            </a:r>
            <a:endParaRPr lang="fr-FR" dirty="0"/>
          </a:p>
        </p:txBody>
      </p:sp>
      <p:sp>
        <p:nvSpPr>
          <p:cNvPr id="3" name="ZoneTexte 2"/>
          <p:cNvSpPr txBox="1"/>
          <p:nvPr/>
        </p:nvSpPr>
        <p:spPr>
          <a:xfrm>
            <a:off x="285720" y="357166"/>
            <a:ext cx="8572560" cy="1200329"/>
          </a:xfrm>
          <a:prstGeom prst="rect">
            <a:avLst/>
          </a:prstGeom>
          <a:noFill/>
        </p:spPr>
        <p:txBody>
          <a:bodyPr wrap="square" rtlCol="0">
            <a:spAutoFit/>
          </a:bodyPr>
          <a:lstStyle/>
          <a:p>
            <a:r>
              <a:rPr lang="fr-FR" b="1" dirty="0" smtClean="0"/>
              <a:t>    Les masques de fusion sont des images bitmap dépendants de la résolution et sont modifiés à l’aide des outils de peinture et de sélection.</a:t>
            </a:r>
          </a:p>
          <a:p>
            <a:r>
              <a:rPr lang="fr-FR" b="1" dirty="0" smtClean="0"/>
              <a:t>    Les masques vectoriels ne dépendent pas de la résolution et s’obtiennent avec des outils plume et de forme. </a:t>
            </a:r>
            <a:endParaRPr lang="fr-FR" b="1" dirty="0"/>
          </a:p>
        </p:txBody>
      </p:sp>
      <p:sp>
        <p:nvSpPr>
          <p:cNvPr id="5" name="ZoneTexte 4"/>
          <p:cNvSpPr txBox="1"/>
          <p:nvPr/>
        </p:nvSpPr>
        <p:spPr>
          <a:xfrm>
            <a:off x="142844" y="2071678"/>
            <a:ext cx="8429684" cy="1231106"/>
          </a:xfrm>
          <a:prstGeom prst="rect">
            <a:avLst/>
          </a:prstGeom>
          <a:noFill/>
        </p:spPr>
        <p:txBody>
          <a:bodyPr wrap="square" rtlCol="0">
            <a:spAutoFit/>
          </a:bodyPr>
          <a:lstStyle/>
          <a:p>
            <a:r>
              <a:rPr lang="fr-FR" dirty="0" smtClean="0"/>
              <a:t>   Dans le panneau «calques», les masques de fusion et vectoriel s’affichent sous forme de </a:t>
            </a:r>
            <a:r>
              <a:rPr lang="fr-FR" b="1" dirty="0" smtClean="0"/>
              <a:t>vignettes supplémentaires </a:t>
            </a:r>
            <a:r>
              <a:rPr lang="fr-FR" dirty="0" smtClean="0"/>
              <a:t>à droite  de la vignette d’un calque. Une </a:t>
            </a:r>
            <a:r>
              <a:rPr lang="fr-FR" sz="2000" dirty="0" smtClean="0"/>
              <a:t>icone de lien </a:t>
            </a:r>
            <a:r>
              <a:rPr lang="fr-FR" dirty="0" smtClean="0"/>
              <a:t>(maillon de chaîne) lie calques et masques.  Il ne peut y avoir qu’un seul masque de fusion le deuxième est obligatoirement et un masque vectoriel.</a:t>
            </a:r>
            <a:endParaRPr lang="fr-FR" dirty="0"/>
          </a:p>
        </p:txBody>
      </p:sp>
      <p:pic>
        <p:nvPicPr>
          <p:cNvPr id="1028" name="Picture 4"/>
          <p:cNvPicPr>
            <a:picLocks noChangeAspect="1" noChangeArrowheads="1"/>
          </p:cNvPicPr>
          <p:nvPr/>
        </p:nvPicPr>
        <p:blipFill>
          <a:blip r:embed="rId2"/>
          <a:srcRect/>
          <a:stretch>
            <a:fillRect/>
          </a:stretch>
        </p:blipFill>
        <p:spPr bwMode="auto">
          <a:xfrm>
            <a:off x="5786446" y="3786190"/>
            <a:ext cx="3238500" cy="25908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3"/>
          <a:srcRect/>
          <a:stretch>
            <a:fillRect/>
          </a:stretch>
        </p:blipFill>
        <p:spPr bwMode="auto">
          <a:xfrm>
            <a:off x="214282" y="3786190"/>
            <a:ext cx="3152775" cy="2581275"/>
          </a:xfrm>
          <a:prstGeom prst="rect">
            <a:avLst/>
          </a:prstGeom>
          <a:noFill/>
          <a:ln w="9525">
            <a:noFill/>
            <a:miter lim="800000"/>
            <a:headEnd/>
            <a:tailEnd/>
          </a:ln>
          <a:effectLst/>
        </p:spPr>
      </p:pic>
      <p:sp>
        <p:nvSpPr>
          <p:cNvPr id="11" name="ZoneTexte 10"/>
          <p:cNvSpPr txBox="1"/>
          <p:nvPr/>
        </p:nvSpPr>
        <p:spPr>
          <a:xfrm>
            <a:off x="1714480" y="5072074"/>
            <a:ext cx="714380" cy="369332"/>
          </a:xfrm>
          <a:prstGeom prst="rect">
            <a:avLst/>
          </a:prstGeom>
          <a:noFill/>
        </p:spPr>
        <p:txBody>
          <a:bodyPr wrap="square" rtlCol="0">
            <a:spAutoFit/>
          </a:bodyPr>
          <a:lstStyle/>
          <a:p>
            <a:r>
              <a:rPr lang="fr-FR" b="1" dirty="0" smtClean="0">
                <a:solidFill>
                  <a:srgbClr val="FF0000"/>
                </a:solidFill>
              </a:rPr>
              <a:t>1</a:t>
            </a:r>
            <a:endParaRPr lang="fr-FR" b="1" dirty="0">
              <a:solidFill>
                <a:srgbClr val="FF0000"/>
              </a:solidFill>
            </a:endParaRPr>
          </a:p>
        </p:txBody>
      </p:sp>
      <p:sp>
        <p:nvSpPr>
          <p:cNvPr id="12" name="ZoneTexte 11"/>
          <p:cNvSpPr txBox="1"/>
          <p:nvPr/>
        </p:nvSpPr>
        <p:spPr>
          <a:xfrm>
            <a:off x="7286644" y="5072074"/>
            <a:ext cx="642942" cy="369332"/>
          </a:xfrm>
          <a:prstGeom prst="rect">
            <a:avLst/>
          </a:prstGeom>
          <a:noFill/>
        </p:spPr>
        <p:txBody>
          <a:bodyPr wrap="square" rtlCol="0">
            <a:spAutoFit/>
          </a:bodyPr>
          <a:lstStyle/>
          <a:p>
            <a:r>
              <a:rPr lang="fr-FR" b="1" dirty="0" smtClean="0">
                <a:solidFill>
                  <a:srgbClr val="FF0000"/>
                </a:solidFill>
              </a:rPr>
              <a:t>1</a:t>
            </a:r>
            <a:endParaRPr lang="fr-FR" b="1" dirty="0">
              <a:solidFill>
                <a:srgbClr val="FF0000"/>
              </a:solidFill>
            </a:endParaRPr>
          </a:p>
        </p:txBody>
      </p:sp>
      <p:sp>
        <p:nvSpPr>
          <p:cNvPr id="13" name="ZoneTexte 12"/>
          <p:cNvSpPr txBox="1"/>
          <p:nvPr/>
        </p:nvSpPr>
        <p:spPr>
          <a:xfrm>
            <a:off x="8215338" y="5072074"/>
            <a:ext cx="642942" cy="369332"/>
          </a:xfrm>
          <a:prstGeom prst="rect">
            <a:avLst/>
          </a:prstGeom>
          <a:noFill/>
        </p:spPr>
        <p:txBody>
          <a:bodyPr wrap="square" rtlCol="0">
            <a:spAutoFit/>
          </a:bodyPr>
          <a:lstStyle/>
          <a:p>
            <a:r>
              <a:rPr lang="fr-FR" b="1" dirty="0" smtClean="0">
                <a:solidFill>
                  <a:srgbClr val="FF0000"/>
                </a:solidFill>
              </a:rPr>
              <a:t>2</a:t>
            </a:r>
            <a:endParaRPr lang="fr-FR" b="1" dirty="0">
              <a:solidFill>
                <a:srgbClr val="FF0000"/>
              </a:solidFill>
            </a:endParaRPr>
          </a:p>
        </p:txBody>
      </p:sp>
      <p:sp>
        <p:nvSpPr>
          <p:cNvPr id="14" name="ZoneTexte 13"/>
          <p:cNvSpPr txBox="1"/>
          <p:nvPr/>
        </p:nvSpPr>
        <p:spPr>
          <a:xfrm>
            <a:off x="357158" y="5572140"/>
            <a:ext cx="2571768" cy="369332"/>
          </a:xfrm>
          <a:prstGeom prst="rect">
            <a:avLst/>
          </a:prstGeom>
          <a:noFill/>
        </p:spPr>
        <p:txBody>
          <a:bodyPr wrap="square" rtlCol="0">
            <a:spAutoFit/>
          </a:bodyPr>
          <a:lstStyle/>
          <a:p>
            <a:r>
              <a:rPr lang="fr-FR" b="1" dirty="0" smtClean="0">
                <a:solidFill>
                  <a:srgbClr val="FFFF00"/>
                </a:solidFill>
              </a:rPr>
              <a:t>1 Masque de fusion</a:t>
            </a:r>
            <a:endParaRPr lang="fr-FR" b="1" dirty="0">
              <a:solidFill>
                <a:srgbClr val="FFFF00"/>
              </a:solidFill>
            </a:endParaRPr>
          </a:p>
        </p:txBody>
      </p:sp>
      <p:sp>
        <p:nvSpPr>
          <p:cNvPr id="15" name="ZoneTexte 14"/>
          <p:cNvSpPr txBox="1"/>
          <p:nvPr/>
        </p:nvSpPr>
        <p:spPr>
          <a:xfrm>
            <a:off x="6786578" y="5715016"/>
            <a:ext cx="2571768" cy="369332"/>
          </a:xfrm>
          <a:prstGeom prst="rect">
            <a:avLst/>
          </a:prstGeom>
          <a:noFill/>
        </p:spPr>
        <p:txBody>
          <a:bodyPr wrap="square" rtlCol="0">
            <a:spAutoFit/>
          </a:bodyPr>
          <a:lstStyle/>
          <a:p>
            <a:r>
              <a:rPr lang="fr-FR" b="1" dirty="0" smtClean="0">
                <a:solidFill>
                  <a:srgbClr val="FFFF00"/>
                </a:solidFill>
              </a:rPr>
              <a:t>2 masque vectoriel</a:t>
            </a:r>
            <a:endParaRPr lang="fr-FR" b="1" dirty="0">
              <a:solidFill>
                <a:srgbClr val="FFFF00"/>
              </a:solidFill>
            </a:endParaRPr>
          </a:p>
        </p:txBody>
      </p:sp>
      <p:sp>
        <p:nvSpPr>
          <p:cNvPr id="16" name="ZoneTexte 15"/>
          <p:cNvSpPr txBox="1"/>
          <p:nvPr/>
        </p:nvSpPr>
        <p:spPr>
          <a:xfrm>
            <a:off x="3428992" y="3929066"/>
            <a:ext cx="1214446" cy="1200329"/>
          </a:xfrm>
          <a:prstGeom prst="rect">
            <a:avLst/>
          </a:prstGeom>
          <a:noFill/>
          <a:ln>
            <a:solidFill>
              <a:srgbClr val="C00000"/>
            </a:solidFill>
          </a:ln>
        </p:spPr>
        <p:txBody>
          <a:bodyPr wrap="square" rtlCol="0">
            <a:spAutoFit/>
          </a:bodyPr>
          <a:lstStyle/>
          <a:p>
            <a:r>
              <a:rPr lang="fr-FR" dirty="0" smtClean="0"/>
              <a:t>Premier clic, ouvre masque de fusion.</a:t>
            </a:r>
            <a:endParaRPr lang="fr-FR" dirty="0"/>
          </a:p>
        </p:txBody>
      </p:sp>
      <p:cxnSp>
        <p:nvCxnSpPr>
          <p:cNvPr id="18" name="Connecteur droit avec flèche 17"/>
          <p:cNvCxnSpPr/>
          <p:nvPr/>
        </p:nvCxnSpPr>
        <p:spPr>
          <a:xfrm rot="10800000" flipV="1">
            <a:off x="2000232" y="5143512"/>
            <a:ext cx="1857388" cy="10001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a:endCxn id="11" idx="0"/>
          </p:cNvCxnSpPr>
          <p:nvPr/>
        </p:nvCxnSpPr>
        <p:spPr>
          <a:xfrm rot="10800000">
            <a:off x="2071670" y="5072074"/>
            <a:ext cx="1785950" cy="71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4286248" y="5214950"/>
            <a:ext cx="1428760" cy="1200329"/>
          </a:xfrm>
          <a:prstGeom prst="rect">
            <a:avLst/>
          </a:prstGeom>
          <a:noFill/>
          <a:ln>
            <a:solidFill>
              <a:srgbClr val="C00000"/>
            </a:solidFill>
          </a:ln>
        </p:spPr>
        <p:txBody>
          <a:bodyPr wrap="square" rtlCol="0">
            <a:spAutoFit/>
          </a:bodyPr>
          <a:lstStyle/>
          <a:p>
            <a:r>
              <a:rPr lang="fr-FR" dirty="0" smtClean="0"/>
              <a:t>Deuxième clic, ouvre le masque vectoriel.</a:t>
            </a:r>
            <a:endParaRPr lang="fr-FR" dirty="0"/>
          </a:p>
        </p:txBody>
      </p:sp>
      <p:cxnSp>
        <p:nvCxnSpPr>
          <p:cNvPr id="23" name="Connecteur droit avec flèche 22"/>
          <p:cNvCxnSpPr/>
          <p:nvPr/>
        </p:nvCxnSpPr>
        <p:spPr>
          <a:xfrm>
            <a:off x="5143504" y="5143512"/>
            <a:ext cx="2428892" cy="10715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a:off x="5143504" y="5143512"/>
            <a:ext cx="3000396" cy="71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643050"/>
            <a:ext cx="8858280" cy="3714776"/>
          </a:xfrm>
        </p:spPr>
        <p:txBody>
          <a:bodyPr>
            <a:normAutofit/>
          </a:bodyPr>
          <a:lstStyle/>
          <a:p>
            <a:r>
              <a:rPr lang="fr-FR" dirty="0" smtClean="0"/>
              <a:t>Qu'est-ce que le mode bitmap ?</a:t>
            </a:r>
          </a:p>
          <a:p>
            <a:r>
              <a:rPr lang="fr-FR" dirty="0" smtClean="0"/>
              <a:t>Une image bitmap est une image numérisée formée d'un ensemble de points (pixels) invisibles à l'œil nu sauf si l'on agrandit fortement l'image, chacun de ces points possédant une ou plusieurs valeurs décrivant sa couleur. </a:t>
            </a:r>
          </a:p>
          <a:p>
            <a:endParaRPr lang="fr-FR" dirty="0"/>
          </a:p>
        </p:txBody>
      </p:sp>
      <p:sp>
        <p:nvSpPr>
          <p:cNvPr id="4" name="Espace réservé du pied de page 3"/>
          <p:cNvSpPr>
            <a:spLocks noGrp="1"/>
          </p:cNvSpPr>
          <p:nvPr>
            <p:ph type="ftr" sz="quarter" idx="11"/>
          </p:nvPr>
        </p:nvSpPr>
        <p:spPr/>
        <p:txBody>
          <a:bodyPr/>
          <a:lstStyle/>
          <a:p>
            <a:r>
              <a:rPr lang="fr-FR" smtClean="0"/>
              <a:t>J-Paul VIDAL</a:t>
            </a:r>
            <a:endParaRPr lang="fr-FR" dirty="0"/>
          </a:p>
        </p:txBody>
      </p:sp>
    </p:spTree>
  </p:cSld>
  <p:clrMapOvr>
    <a:masterClrMapping/>
  </p:clrMapOvr>
  <p:transition>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000892" y="6492875"/>
            <a:ext cx="2895600" cy="365125"/>
          </a:xfrm>
        </p:spPr>
        <p:txBody>
          <a:bodyPr/>
          <a:lstStyle/>
          <a:p>
            <a:r>
              <a:rPr lang="fr-FR" dirty="0" smtClean="0"/>
              <a:t>J-Paul VIDAL</a:t>
            </a:r>
            <a:endParaRPr lang="fr-FR" dirty="0"/>
          </a:p>
        </p:txBody>
      </p:sp>
      <p:pic>
        <p:nvPicPr>
          <p:cNvPr id="2050" name="Picture 2"/>
          <p:cNvPicPr>
            <a:picLocks noChangeAspect="1" noChangeArrowheads="1"/>
          </p:cNvPicPr>
          <p:nvPr/>
        </p:nvPicPr>
        <p:blipFill>
          <a:blip r:embed="rId2" cstate="print"/>
          <a:srcRect/>
          <a:stretch>
            <a:fillRect/>
          </a:stretch>
        </p:blipFill>
        <p:spPr bwMode="auto">
          <a:xfrm>
            <a:off x="285721" y="642918"/>
            <a:ext cx="3214710" cy="2127738"/>
          </a:xfrm>
          <a:prstGeom prst="rect">
            <a:avLst/>
          </a:prstGeom>
          <a:noFill/>
          <a:ln w="9525">
            <a:noFill/>
            <a:miter lim="800000"/>
            <a:headEnd/>
            <a:tailEnd/>
          </a:ln>
          <a:effectLst/>
        </p:spPr>
      </p:pic>
      <p:sp>
        <p:nvSpPr>
          <p:cNvPr id="7" name="ZoneTexte 6"/>
          <p:cNvSpPr txBox="1"/>
          <p:nvPr/>
        </p:nvSpPr>
        <p:spPr>
          <a:xfrm>
            <a:off x="214282" y="214290"/>
            <a:ext cx="7429552" cy="400110"/>
          </a:xfrm>
          <a:prstGeom prst="rect">
            <a:avLst/>
          </a:prstGeom>
          <a:noFill/>
        </p:spPr>
        <p:txBody>
          <a:bodyPr wrap="square" rtlCol="0">
            <a:spAutoFit/>
          </a:bodyPr>
          <a:lstStyle/>
          <a:p>
            <a:r>
              <a:rPr lang="fr-FR" sz="2000" b="1" dirty="0" smtClean="0"/>
              <a:t>Masque de fusion blanc « tout faire apparaitre »</a:t>
            </a:r>
            <a:endParaRPr lang="fr-FR" sz="2000" b="1" dirty="0"/>
          </a:p>
        </p:txBody>
      </p:sp>
      <p:sp>
        <p:nvSpPr>
          <p:cNvPr id="9" name="ZoneTexte 8"/>
          <p:cNvSpPr txBox="1"/>
          <p:nvPr/>
        </p:nvSpPr>
        <p:spPr>
          <a:xfrm>
            <a:off x="4286248" y="2733256"/>
            <a:ext cx="2857520" cy="338554"/>
          </a:xfrm>
          <a:prstGeom prst="rect">
            <a:avLst/>
          </a:prstGeom>
          <a:noFill/>
        </p:spPr>
        <p:txBody>
          <a:bodyPr wrap="square" rtlCol="0">
            <a:spAutoFit/>
          </a:bodyPr>
          <a:lstStyle/>
          <a:p>
            <a:r>
              <a:rPr lang="fr-FR" sz="1600" b="1" i="1" dirty="0" smtClean="0">
                <a:solidFill>
                  <a:schemeClr val="accent2">
                    <a:lumMod val="75000"/>
                  </a:schemeClr>
                </a:solidFill>
              </a:rPr>
              <a:t>Ajouter un masque de fusion</a:t>
            </a:r>
            <a:endParaRPr lang="fr-FR" sz="1600" b="1" i="1" dirty="0">
              <a:solidFill>
                <a:schemeClr val="accent2">
                  <a:lumMod val="75000"/>
                </a:schemeClr>
              </a:solidFill>
            </a:endParaRPr>
          </a:p>
        </p:txBody>
      </p:sp>
      <p:sp>
        <p:nvSpPr>
          <p:cNvPr id="14" name="ZoneTexte 13"/>
          <p:cNvSpPr txBox="1"/>
          <p:nvPr/>
        </p:nvSpPr>
        <p:spPr>
          <a:xfrm>
            <a:off x="3643306" y="714356"/>
            <a:ext cx="2928958" cy="1754326"/>
          </a:xfrm>
          <a:prstGeom prst="rect">
            <a:avLst/>
          </a:prstGeom>
          <a:noFill/>
        </p:spPr>
        <p:txBody>
          <a:bodyPr wrap="square" rtlCol="0">
            <a:spAutoFit/>
          </a:bodyPr>
          <a:lstStyle/>
          <a:p>
            <a:r>
              <a:rPr lang="fr-FR" b="1" dirty="0" smtClean="0"/>
              <a:t>  La couleur blanche laisse visible le calque image</a:t>
            </a:r>
            <a:r>
              <a:rPr lang="fr-FR" dirty="0" smtClean="0"/>
              <a:t>. Au pinceau noir on masque certaines parties pour laisser apparaitre le calque du dessous (ici le bleu)</a:t>
            </a:r>
            <a:endParaRPr lang="fr-FR" dirty="0"/>
          </a:p>
        </p:txBody>
      </p:sp>
      <p:pic>
        <p:nvPicPr>
          <p:cNvPr id="2052" name="Picture 4"/>
          <p:cNvPicPr>
            <a:picLocks noChangeAspect="1" noChangeArrowheads="1"/>
          </p:cNvPicPr>
          <p:nvPr/>
        </p:nvPicPr>
        <p:blipFill>
          <a:blip r:embed="rId3"/>
          <a:srcRect/>
          <a:stretch>
            <a:fillRect/>
          </a:stretch>
        </p:blipFill>
        <p:spPr bwMode="auto">
          <a:xfrm>
            <a:off x="6572264" y="500042"/>
            <a:ext cx="2419345" cy="2338455"/>
          </a:xfrm>
          <a:prstGeom prst="rect">
            <a:avLst/>
          </a:prstGeom>
          <a:noFill/>
          <a:ln w="9525">
            <a:noFill/>
            <a:miter lim="800000"/>
            <a:headEnd/>
            <a:tailEnd/>
          </a:ln>
          <a:effectLst/>
        </p:spPr>
      </p:pic>
      <p:cxnSp>
        <p:nvCxnSpPr>
          <p:cNvPr id="11" name="Connecteur droit avec flèche 10"/>
          <p:cNvCxnSpPr/>
          <p:nvPr/>
        </p:nvCxnSpPr>
        <p:spPr>
          <a:xfrm flipV="1">
            <a:off x="6786578" y="2786059"/>
            <a:ext cx="1000132" cy="1428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Ellipse 7"/>
          <p:cNvSpPr/>
          <p:nvPr/>
        </p:nvSpPr>
        <p:spPr>
          <a:xfrm>
            <a:off x="7786710" y="2500306"/>
            <a:ext cx="357190" cy="428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3" name="Picture 5"/>
          <p:cNvPicPr>
            <a:picLocks noChangeAspect="1" noChangeArrowheads="1"/>
          </p:cNvPicPr>
          <p:nvPr/>
        </p:nvPicPr>
        <p:blipFill>
          <a:blip r:embed="rId4" cstate="print"/>
          <a:srcRect/>
          <a:stretch>
            <a:fillRect/>
          </a:stretch>
        </p:blipFill>
        <p:spPr bwMode="auto">
          <a:xfrm>
            <a:off x="214282" y="3357562"/>
            <a:ext cx="3290377" cy="2214578"/>
          </a:xfrm>
          <a:prstGeom prst="rect">
            <a:avLst/>
          </a:prstGeom>
          <a:noFill/>
          <a:ln w="9525">
            <a:noFill/>
            <a:miter lim="800000"/>
            <a:headEnd/>
            <a:tailEnd/>
          </a:ln>
          <a:effectLst/>
        </p:spPr>
      </p:pic>
      <p:pic>
        <p:nvPicPr>
          <p:cNvPr id="2054" name="Picture 6"/>
          <p:cNvPicPr>
            <a:picLocks noChangeAspect="1" noChangeArrowheads="1"/>
          </p:cNvPicPr>
          <p:nvPr/>
        </p:nvPicPr>
        <p:blipFill>
          <a:blip r:embed="rId5"/>
          <a:srcRect/>
          <a:stretch>
            <a:fillRect/>
          </a:stretch>
        </p:blipFill>
        <p:spPr bwMode="auto">
          <a:xfrm>
            <a:off x="6643702" y="3214686"/>
            <a:ext cx="2376483" cy="2428961"/>
          </a:xfrm>
          <a:prstGeom prst="rect">
            <a:avLst/>
          </a:prstGeom>
          <a:noFill/>
          <a:ln w="9525">
            <a:noFill/>
            <a:miter lim="800000"/>
            <a:headEnd/>
            <a:tailEnd/>
          </a:ln>
          <a:effectLst/>
        </p:spPr>
      </p:pic>
      <p:sp>
        <p:nvSpPr>
          <p:cNvPr id="19" name="ZoneTexte 18"/>
          <p:cNvSpPr txBox="1"/>
          <p:nvPr/>
        </p:nvSpPr>
        <p:spPr>
          <a:xfrm>
            <a:off x="357158" y="3000372"/>
            <a:ext cx="5286412" cy="369332"/>
          </a:xfrm>
          <a:prstGeom prst="rect">
            <a:avLst/>
          </a:prstGeom>
          <a:noFill/>
        </p:spPr>
        <p:txBody>
          <a:bodyPr wrap="square" rtlCol="0">
            <a:spAutoFit/>
          </a:bodyPr>
          <a:lstStyle/>
          <a:p>
            <a:r>
              <a:rPr lang="fr-FR" b="1" dirty="0" smtClean="0"/>
              <a:t>Masque de fusion noir « tout masquer »</a:t>
            </a:r>
            <a:endParaRPr lang="fr-FR" b="1" dirty="0"/>
          </a:p>
        </p:txBody>
      </p:sp>
      <p:sp>
        <p:nvSpPr>
          <p:cNvPr id="20" name="ZoneTexte 19"/>
          <p:cNvSpPr txBox="1"/>
          <p:nvPr/>
        </p:nvSpPr>
        <p:spPr>
          <a:xfrm>
            <a:off x="3571868" y="3357562"/>
            <a:ext cx="3000396" cy="2031325"/>
          </a:xfrm>
          <a:prstGeom prst="rect">
            <a:avLst/>
          </a:prstGeom>
          <a:noFill/>
        </p:spPr>
        <p:txBody>
          <a:bodyPr wrap="square" rtlCol="0">
            <a:spAutoFit/>
          </a:bodyPr>
          <a:lstStyle/>
          <a:p>
            <a:r>
              <a:rPr lang="fr-FR" b="1" dirty="0" smtClean="0"/>
              <a:t>   La couleur noire masque le calque image pour laisser apparaitre le calque inférieur</a:t>
            </a:r>
            <a:r>
              <a:rPr lang="fr-FR" dirty="0" smtClean="0"/>
              <a:t>. Au pinceau blanc on fait apparaitre les parties de l’image masquant ainsi le calque inférieur (ici le bleu) </a:t>
            </a:r>
            <a:endParaRPr lang="fr-FR" dirty="0"/>
          </a:p>
        </p:txBody>
      </p:sp>
      <p:sp>
        <p:nvSpPr>
          <p:cNvPr id="23" name="ZoneTexte 22"/>
          <p:cNvSpPr txBox="1"/>
          <p:nvPr/>
        </p:nvSpPr>
        <p:spPr>
          <a:xfrm>
            <a:off x="3357554" y="5572140"/>
            <a:ext cx="4286280" cy="369332"/>
          </a:xfrm>
          <a:prstGeom prst="rect">
            <a:avLst/>
          </a:prstGeom>
          <a:noFill/>
        </p:spPr>
        <p:txBody>
          <a:bodyPr wrap="square" rtlCol="0">
            <a:spAutoFit/>
          </a:bodyPr>
          <a:lstStyle/>
          <a:p>
            <a:r>
              <a:rPr lang="fr-FR" b="1" i="1" dirty="0" smtClean="0">
                <a:solidFill>
                  <a:schemeClr val="accent2">
                    <a:lumMod val="75000"/>
                  </a:schemeClr>
                </a:solidFill>
              </a:rPr>
              <a:t>Alt appuyé + ajouter un masque de fusion</a:t>
            </a:r>
            <a:endParaRPr lang="fr-FR" b="1" i="1" dirty="0">
              <a:solidFill>
                <a:schemeClr val="accent2">
                  <a:lumMod val="75000"/>
                </a:schemeClr>
              </a:solidFill>
            </a:endParaRPr>
          </a:p>
        </p:txBody>
      </p:sp>
      <p:sp>
        <p:nvSpPr>
          <p:cNvPr id="24" name="Ellipse 23"/>
          <p:cNvSpPr/>
          <p:nvPr/>
        </p:nvSpPr>
        <p:spPr>
          <a:xfrm>
            <a:off x="7858148" y="5357826"/>
            <a:ext cx="285752" cy="3571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droit avec flèche 25"/>
          <p:cNvCxnSpPr>
            <a:endCxn id="24" idx="2"/>
          </p:cNvCxnSpPr>
          <p:nvPr/>
        </p:nvCxnSpPr>
        <p:spPr>
          <a:xfrm flipV="1">
            <a:off x="7500958" y="5536421"/>
            <a:ext cx="357190" cy="25003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428596" y="6000768"/>
            <a:ext cx="7500990" cy="553998"/>
          </a:xfrm>
          <a:prstGeom prst="rect">
            <a:avLst/>
          </a:prstGeom>
          <a:noFill/>
        </p:spPr>
        <p:txBody>
          <a:bodyPr wrap="square" rtlCol="0">
            <a:spAutoFit/>
          </a:bodyPr>
          <a:lstStyle/>
          <a:p>
            <a:r>
              <a:rPr lang="fr-FR" sz="1600" b="1" i="1" u="sng" dirty="0" smtClean="0">
                <a:solidFill>
                  <a:srgbClr val="FF0000"/>
                </a:solidFill>
              </a:rPr>
              <a:t>Nota</a:t>
            </a:r>
            <a:r>
              <a:rPr lang="fr-FR" sz="1600" b="1" i="1" dirty="0" smtClean="0">
                <a:solidFill>
                  <a:srgbClr val="FF0000"/>
                </a:solidFill>
              </a:rPr>
              <a:t>: </a:t>
            </a:r>
            <a:r>
              <a:rPr lang="fr-FR" sz="1400" b="1" i="1" dirty="0" smtClean="0">
                <a:solidFill>
                  <a:srgbClr val="FF0000"/>
                </a:solidFill>
              </a:rPr>
              <a:t>peindre sur les masques activés. Un liseré entoure le calque activé. Ces masques sont aussi accessibles via le menu calque          masque de fusion           tout faire apparaître ou tout masquer.</a:t>
            </a:r>
            <a:endParaRPr lang="fr-FR" sz="1400" b="1" i="1" dirty="0">
              <a:solidFill>
                <a:srgbClr val="FF0000"/>
              </a:solidFill>
            </a:endParaRPr>
          </a:p>
        </p:txBody>
      </p:sp>
      <p:cxnSp>
        <p:nvCxnSpPr>
          <p:cNvPr id="29" name="Connecteur en angle 28"/>
          <p:cNvCxnSpPr/>
          <p:nvPr/>
        </p:nvCxnSpPr>
        <p:spPr>
          <a:xfrm rot="5400000" flipH="1" flipV="1">
            <a:off x="7144562" y="5286388"/>
            <a:ext cx="1928032" cy="215108"/>
          </a:xfrm>
          <a:prstGeom prst="bentConnector3">
            <a:avLst>
              <a:gd name="adj1" fmla="val 1522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a:off x="2714612" y="6429396"/>
            <a:ext cx="285752"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a:off x="4429124" y="6429396"/>
            <a:ext cx="285752"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6786578" y="6492875"/>
            <a:ext cx="2895600" cy="365125"/>
          </a:xfrm>
        </p:spPr>
        <p:txBody>
          <a:bodyPr/>
          <a:lstStyle/>
          <a:p>
            <a:r>
              <a:rPr lang="fr-FR" dirty="0" smtClean="0"/>
              <a:t>J-Paul VIDAL</a:t>
            </a:r>
            <a:endParaRPr lang="fr-FR" dirty="0"/>
          </a:p>
        </p:txBody>
      </p:sp>
      <p:sp>
        <p:nvSpPr>
          <p:cNvPr id="5" name="Rectangle 4"/>
          <p:cNvSpPr/>
          <p:nvPr/>
        </p:nvSpPr>
        <p:spPr>
          <a:xfrm>
            <a:off x="571472" y="357166"/>
            <a:ext cx="7715304" cy="646331"/>
          </a:xfrm>
          <a:prstGeom prst="rect">
            <a:avLst/>
          </a:prstGeom>
        </p:spPr>
        <p:txBody>
          <a:bodyPr wrap="square">
            <a:spAutoFit/>
          </a:bodyPr>
          <a:lstStyle/>
          <a:p>
            <a:r>
              <a:rPr lang="fr-FR" b="1" dirty="0" smtClean="0"/>
              <a:t>Exercice N°1: Changer un ciel rapidement, amélioration et enlever des personnages</a:t>
            </a:r>
            <a:endParaRPr lang="fr-FR" b="1" dirty="0"/>
          </a:p>
        </p:txBody>
      </p:sp>
      <p:sp>
        <p:nvSpPr>
          <p:cNvPr id="6" name="ZoneTexte 5"/>
          <p:cNvSpPr txBox="1"/>
          <p:nvPr/>
        </p:nvSpPr>
        <p:spPr>
          <a:xfrm>
            <a:off x="4643438" y="1928802"/>
            <a:ext cx="3929090" cy="646331"/>
          </a:xfrm>
          <a:prstGeom prst="rect">
            <a:avLst/>
          </a:prstGeom>
          <a:noFill/>
        </p:spPr>
        <p:txBody>
          <a:bodyPr wrap="square" rtlCol="0">
            <a:spAutoFit/>
          </a:bodyPr>
          <a:lstStyle/>
          <a:p>
            <a:r>
              <a:rPr lang="fr-FR" dirty="0" smtClean="0"/>
              <a:t>Utilisation de l’outil de sélection rapide pour des détourages simples</a:t>
            </a:r>
            <a:endParaRPr lang="fr-FR" dirty="0"/>
          </a:p>
        </p:txBody>
      </p:sp>
      <p:pic>
        <p:nvPicPr>
          <p:cNvPr id="5122" name="Picture 2"/>
          <p:cNvPicPr>
            <a:picLocks noChangeAspect="1" noChangeArrowheads="1"/>
          </p:cNvPicPr>
          <p:nvPr/>
        </p:nvPicPr>
        <p:blipFill>
          <a:blip r:embed="rId2"/>
          <a:srcRect/>
          <a:stretch>
            <a:fillRect/>
          </a:stretch>
        </p:blipFill>
        <p:spPr bwMode="auto">
          <a:xfrm>
            <a:off x="357158" y="1214422"/>
            <a:ext cx="4071966" cy="271191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cstate="print"/>
          <a:srcRect/>
          <a:stretch>
            <a:fillRect/>
          </a:stretch>
        </p:blipFill>
        <p:spPr bwMode="auto">
          <a:xfrm>
            <a:off x="4500562" y="3571876"/>
            <a:ext cx="4490522" cy="2857520"/>
          </a:xfrm>
          <a:prstGeom prst="rect">
            <a:avLst/>
          </a:prstGeom>
          <a:noFill/>
          <a:ln w="9525">
            <a:noFill/>
            <a:miter lim="800000"/>
            <a:headEnd/>
            <a:tailEnd/>
          </a:ln>
          <a:effectLst/>
        </p:spPr>
      </p:pic>
      <p:sp>
        <p:nvSpPr>
          <p:cNvPr id="9" name="ZoneTexte 8"/>
          <p:cNvSpPr txBox="1"/>
          <p:nvPr/>
        </p:nvSpPr>
        <p:spPr>
          <a:xfrm>
            <a:off x="357158" y="4143380"/>
            <a:ext cx="1857388" cy="369332"/>
          </a:xfrm>
          <a:prstGeom prst="rect">
            <a:avLst/>
          </a:prstGeom>
          <a:noFill/>
        </p:spPr>
        <p:txBody>
          <a:bodyPr wrap="square" rtlCol="0">
            <a:spAutoFit/>
          </a:bodyPr>
          <a:lstStyle/>
          <a:p>
            <a:r>
              <a:rPr lang="fr-FR" dirty="0" smtClean="0"/>
              <a:t>Image de départ</a:t>
            </a:r>
            <a:endParaRPr lang="fr-FR" dirty="0"/>
          </a:p>
        </p:txBody>
      </p:sp>
      <p:sp>
        <p:nvSpPr>
          <p:cNvPr id="10" name="ZoneTexte 9"/>
          <p:cNvSpPr txBox="1"/>
          <p:nvPr/>
        </p:nvSpPr>
        <p:spPr>
          <a:xfrm>
            <a:off x="3000364" y="6072206"/>
            <a:ext cx="1357322" cy="369332"/>
          </a:xfrm>
          <a:prstGeom prst="rect">
            <a:avLst/>
          </a:prstGeom>
          <a:noFill/>
        </p:spPr>
        <p:txBody>
          <a:bodyPr wrap="square" rtlCol="0">
            <a:spAutoFit/>
          </a:bodyPr>
          <a:lstStyle/>
          <a:p>
            <a:r>
              <a:rPr lang="fr-FR" dirty="0" smtClean="0"/>
              <a:t>Image finale</a:t>
            </a:r>
            <a:endParaRPr lang="fr-FR" dirty="0"/>
          </a:p>
        </p:txBody>
      </p:sp>
    </p:spTree>
  </p:cSld>
  <p:clrMapOvr>
    <a:masterClrMapping/>
  </p:clrMapOvr>
  <p:transition>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215206" y="6492875"/>
            <a:ext cx="2895600" cy="365125"/>
          </a:xfrm>
        </p:spPr>
        <p:txBody>
          <a:bodyPr/>
          <a:lstStyle/>
          <a:p>
            <a:r>
              <a:rPr lang="fr-FR" dirty="0" smtClean="0"/>
              <a:t>J-Paul VIDAL</a:t>
            </a:r>
            <a:endParaRPr lang="fr-FR" dirty="0"/>
          </a:p>
        </p:txBody>
      </p:sp>
      <p:pic>
        <p:nvPicPr>
          <p:cNvPr id="3074" name="Picture 2"/>
          <p:cNvPicPr>
            <a:picLocks noChangeAspect="1" noChangeArrowheads="1"/>
          </p:cNvPicPr>
          <p:nvPr/>
        </p:nvPicPr>
        <p:blipFill>
          <a:blip r:embed="rId2"/>
          <a:srcRect/>
          <a:stretch>
            <a:fillRect/>
          </a:stretch>
        </p:blipFill>
        <p:spPr bwMode="auto">
          <a:xfrm>
            <a:off x="357158" y="500042"/>
            <a:ext cx="1876425" cy="1819275"/>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2428860" y="500042"/>
            <a:ext cx="3000396" cy="1874820"/>
          </a:xfrm>
          <a:prstGeom prst="rect">
            <a:avLst/>
          </a:prstGeom>
          <a:noFill/>
          <a:ln w="9525">
            <a:noFill/>
            <a:miter lim="800000"/>
            <a:headEnd/>
            <a:tailEnd/>
          </a:ln>
          <a:effectLst/>
        </p:spPr>
      </p:pic>
      <p:sp>
        <p:nvSpPr>
          <p:cNvPr id="8" name="ZoneTexte 7"/>
          <p:cNvSpPr txBox="1"/>
          <p:nvPr/>
        </p:nvSpPr>
        <p:spPr>
          <a:xfrm>
            <a:off x="5715008" y="428604"/>
            <a:ext cx="3000396" cy="2062103"/>
          </a:xfrm>
          <a:prstGeom prst="rect">
            <a:avLst/>
          </a:prstGeom>
          <a:noFill/>
        </p:spPr>
        <p:txBody>
          <a:bodyPr wrap="square" rtlCol="0">
            <a:spAutoFit/>
          </a:bodyPr>
          <a:lstStyle/>
          <a:p>
            <a:r>
              <a:rPr lang="fr-FR" sz="1600" dirty="0" smtClean="0"/>
              <a:t>   déplacer l’outil sur la zone à sélectionner (le ciel). Les pointillés entoure la sélection.</a:t>
            </a:r>
          </a:p>
          <a:p>
            <a:r>
              <a:rPr lang="fr-FR" sz="1600" dirty="0" smtClean="0"/>
              <a:t>  Ne pas oublier d’activer le pinceau +            pour ajouter des manquements ou en retirer par le pinceau – (appuis sur </a:t>
            </a:r>
            <a:r>
              <a:rPr lang="fr-FR" sz="1600" dirty="0" smtClean="0">
                <a:solidFill>
                  <a:srgbClr val="FF0000"/>
                </a:solidFill>
              </a:rPr>
              <a:t>Alt</a:t>
            </a:r>
            <a:r>
              <a:rPr lang="fr-FR" sz="1600" dirty="0" smtClean="0"/>
              <a:t>)</a:t>
            </a:r>
          </a:p>
          <a:p>
            <a:endParaRPr lang="fr-FR" sz="1600" dirty="0"/>
          </a:p>
        </p:txBody>
      </p:sp>
      <p:pic>
        <p:nvPicPr>
          <p:cNvPr id="3076" name="Picture 4"/>
          <p:cNvPicPr>
            <a:picLocks noChangeAspect="1" noChangeArrowheads="1"/>
          </p:cNvPicPr>
          <p:nvPr/>
        </p:nvPicPr>
        <p:blipFill>
          <a:blip r:embed="rId4"/>
          <a:srcRect/>
          <a:stretch>
            <a:fillRect/>
          </a:stretch>
        </p:blipFill>
        <p:spPr bwMode="auto">
          <a:xfrm>
            <a:off x="6643702" y="1428736"/>
            <a:ext cx="419100" cy="304800"/>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cstate="print"/>
          <a:srcRect/>
          <a:stretch>
            <a:fillRect/>
          </a:stretch>
        </p:blipFill>
        <p:spPr bwMode="auto">
          <a:xfrm>
            <a:off x="285720" y="2571744"/>
            <a:ext cx="3357587" cy="2179094"/>
          </a:xfrm>
          <a:prstGeom prst="rect">
            <a:avLst/>
          </a:prstGeom>
          <a:noFill/>
          <a:ln w="9525">
            <a:noFill/>
            <a:miter lim="800000"/>
            <a:headEnd/>
            <a:tailEnd/>
          </a:ln>
          <a:effectLst/>
        </p:spPr>
      </p:pic>
      <p:pic>
        <p:nvPicPr>
          <p:cNvPr id="3078" name="Picture 6"/>
          <p:cNvPicPr>
            <a:picLocks noChangeAspect="1" noChangeArrowheads="1"/>
          </p:cNvPicPr>
          <p:nvPr/>
        </p:nvPicPr>
        <p:blipFill>
          <a:blip r:embed="rId6"/>
          <a:srcRect/>
          <a:stretch>
            <a:fillRect/>
          </a:stretch>
        </p:blipFill>
        <p:spPr bwMode="auto">
          <a:xfrm>
            <a:off x="214282" y="3643314"/>
            <a:ext cx="1075980" cy="1143008"/>
          </a:xfrm>
          <a:prstGeom prst="rect">
            <a:avLst/>
          </a:prstGeom>
          <a:noFill/>
          <a:ln w="9525">
            <a:noFill/>
            <a:miter lim="800000"/>
            <a:headEnd/>
            <a:tailEnd/>
          </a:ln>
          <a:effectLst/>
        </p:spPr>
      </p:pic>
      <p:sp>
        <p:nvSpPr>
          <p:cNvPr id="13" name="ZoneTexte 12"/>
          <p:cNvSpPr txBox="1"/>
          <p:nvPr/>
        </p:nvSpPr>
        <p:spPr>
          <a:xfrm>
            <a:off x="214282" y="4857760"/>
            <a:ext cx="3857652" cy="954107"/>
          </a:xfrm>
          <a:prstGeom prst="rect">
            <a:avLst/>
          </a:prstGeom>
          <a:noFill/>
        </p:spPr>
        <p:txBody>
          <a:bodyPr wrap="square" rtlCol="0">
            <a:spAutoFit/>
          </a:bodyPr>
          <a:lstStyle/>
          <a:p>
            <a:r>
              <a:rPr lang="fr-FR" sz="1400" dirty="0" smtClean="0"/>
              <a:t>Ajouter un </a:t>
            </a:r>
            <a:r>
              <a:rPr lang="fr-FR" sz="1400" dirty="0" smtClean="0">
                <a:solidFill>
                  <a:srgbClr val="FF0000"/>
                </a:solidFill>
              </a:rPr>
              <a:t>masque de fusion</a:t>
            </a:r>
            <a:r>
              <a:rPr lang="fr-FR" sz="1400" dirty="0" smtClean="0"/>
              <a:t>.</a:t>
            </a:r>
          </a:p>
          <a:p>
            <a:r>
              <a:rPr lang="fr-FR" sz="1400" u="sng" dirty="0" smtClean="0"/>
              <a:t>Remarque</a:t>
            </a:r>
            <a:r>
              <a:rPr lang="fr-FR" sz="1400" i="1" dirty="0" smtClean="0"/>
              <a:t>: ne pas oublier de désactiver le calque inférieur sinon on ne verra aucun changement (œil fermé)</a:t>
            </a:r>
            <a:endParaRPr lang="fr-FR" sz="1400" i="1" dirty="0"/>
          </a:p>
        </p:txBody>
      </p:sp>
      <p:sp>
        <p:nvSpPr>
          <p:cNvPr id="14" name="Ellipse 13"/>
          <p:cNvSpPr/>
          <p:nvPr/>
        </p:nvSpPr>
        <p:spPr>
          <a:xfrm>
            <a:off x="785786" y="4643446"/>
            <a:ext cx="142876" cy="1428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9" name="Picture 7"/>
          <p:cNvPicPr>
            <a:picLocks noChangeAspect="1" noChangeArrowheads="1"/>
          </p:cNvPicPr>
          <p:nvPr/>
        </p:nvPicPr>
        <p:blipFill>
          <a:blip r:embed="rId7" cstate="print"/>
          <a:srcRect/>
          <a:stretch>
            <a:fillRect/>
          </a:stretch>
        </p:blipFill>
        <p:spPr bwMode="auto">
          <a:xfrm>
            <a:off x="5143504" y="2571744"/>
            <a:ext cx="3357586" cy="2234081"/>
          </a:xfrm>
          <a:prstGeom prst="rect">
            <a:avLst/>
          </a:prstGeom>
          <a:noFill/>
          <a:ln w="9525">
            <a:noFill/>
            <a:miter lim="800000"/>
            <a:headEnd/>
            <a:tailEnd/>
          </a:ln>
          <a:effectLst/>
        </p:spPr>
      </p:pic>
      <p:pic>
        <p:nvPicPr>
          <p:cNvPr id="3080" name="Picture 8"/>
          <p:cNvPicPr>
            <a:picLocks noChangeAspect="1" noChangeArrowheads="1"/>
          </p:cNvPicPr>
          <p:nvPr/>
        </p:nvPicPr>
        <p:blipFill>
          <a:blip r:embed="rId8"/>
          <a:srcRect/>
          <a:stretch>
            <a:fillRect/>
          </a:stretch>
        </p:blipFill>
        <p:spPr bwMode="auto">
          <a:xfrm>
            <a:off x="7572396" y="3571876"/>
            <a:ext cx="1064603" cy="1229104"/>
          </a:xfrm>
          <a:prstGeom prst="rect">
            <a:avLst/>
          </a:prstGeom>
          <a:noFill/>
          <a:ln w="9525">
            <a:noFill/>
            <a:miter lim="800000"/>
            <a:headEnd/>
            <a:tailEnd/>
          </a:ln>
          <a:effectLst/>
        </p:spPr>
      </p:pic>
      <p:sp>
        <p:nvSpPr>
          <p:cNvPr id="17" name="ZoneTexte 16"/>
          <p:cNvSpPr txBox="1"/>
          <p:nvPr/>
        </p:nvSpPr>
        <p:spPr>
          <a:xfrm>
            <a:off x="4929190" y="4857760"/>
            <a:ext cx="4071966" cy="954107"/>
          </a:xfrm>
          <a:prstGeom prst="rect">
            <a:avLst/>
          </a:prstGeom>
          <a:noFill/>
        </p:spPr>
        <p:txBody>
          <a:bodyPr wrap="square" rtlCol="0">
            <a:spAutoFit/>
          </a:bodyPr>
          <a:lstStyle/>
          <a:p>
            <a:r>
              <a:rPr lang="fr-FR" sz="1400" dirty="0" smtClean="0"/>
              <a:t>Ouvrir </a:t>
            </a:r>
            <a:r>
              <a:rPr lang="fr-FR" sz="1400" dirty="0" smtClean="0">
                <a:solidFill>
                  <a:srgbClr val="FF0000"/>
                </a:solidFill>
              </a:rPr>
              <a:t>propriétés du masque</a:t>
            </a:r>
            <a:r>
              <a:rPr lang="fr-FR" sz="1400" dirty="0" smtClean="0"/>
              <a:t> ( 2 clics sur le masque) et cliquer sur </a:t>
            </a:r>
            <a:r>
              <a:rPr lang="fr-FR" sz="1400" dirty="0" smtClean="0">
                <a:solidFill>
                  <a:srgbClr val="FF0000"/>
                </a:solidFill>
              </a:rPr>
              <a:t>inversion</a:t>
            </a:r>
            <a:r>
              <a:rPr lang="fr-FR" sz="1400" dirty="0" smtClean="0"/>
              <a:t> pour masquer le ciel.</a:t>
            </a:r>
          </a:p>
          <a:p>
            <a:r>
              <a:rPr lang="fr-FR" sz="1400" b="1" dirty="0" smtClean="0"/>
              <a:t>Remarque</a:t>
            </a:r>
            <a:r>
              <a:rPr lang="fr-FR" sz="1400" i="1" dirty="0" smtClean="0"/>
              <a:t>: on peut inverser avant la mise en place du masque via le menu </a:t>
            </a:r>
            <a:r>
              <a:rPr lang="fr-FR" sz="1400" i="1" dirty="0" smtClean="0">
                <a:solidFill>
                  <a:srgbClr val="FF0000"/>
                </a:solidFill>
              </a:rPr>
              <a:t>sélection</a:t>
            </a:r>
            <a:r>
              <a:rPr lang="fr-FR" sz="1400" i="1" dirty="0" smtClean="0"/>
              <a:t> puis </a:t>
            </a:r>
            <a:r>
              <a:rPr lang="fr-FR" sz="1400" i="1" dirty="0" smtClean="0">
                <a:solidFill>
                  <a:srgbClr val="FF0000"/>
                </a:solidFill>
              </a:rPr>
              <a:t>intervertir</a:t>
            </a:r>
            <a:r>
              <a:rPr lang="fr-FR" sz="1400" i="1" dirty="0" smtClean="0"/>
              <a:t>.</a:t>
            </a:r>
            <a:endParaRPr lang="fr-FR" sz="1400" i="1" dirty="0"/>
          </a:p>
        </p:txBody>
      </p:sp>
      <p:sp>
        <p:nvSpPr>
          <p:cNvPr id="18" name="ZoneTexte 17"/>
          <p:cNvSpPr txBox="1"/>
          <p:nvPr/>
        </p:nvSpPr>
        <p:spPr>
          <a:xfrm>
            <a:off x="3786182" y="2571744"/>
            <a:ext cx="1214446" cy="1384995"/>
          </a:xfrm>
          <a:prstGeom prst="rect">
            <a:avLst/>
          </a:prstGeom>
          <a:noFill/>
          <a:ln>
            <a:solidFill>
              <a:schemeClr val="tx2">
                <a:lumMod val="60000"/>
                <a:lumOff val="40000"/>
              </a:schemeClr>
            </a:solidFill>
          </a:ln>
        </p:spPr>
        <p:txBody>
          <a:bodyPr wrap="square" rtlCol="0">
            <a:spAutoFit/>
          </a:bodyPr>
          <a:lstStyle/>
          <a:p>
            <a:r>
              <a:rPr lang="fr-FR" sz="1400" dirty="0" smtClean="0"/>
              <a:t>  Si propriétés ne s’affiche pas: aller dans fenêtre et choisir propriétés.</a:t>
            </a:r>
            <a:endParaRPr lang="fr-FR" sz="1400" dirty="0"/>
          </a:p>
        </p:txBody>
      </p:sp>
      <p:sp>
        <p:nvSpPr>
          <p:cNvPr id="19" name="ZoneTexte 18"/>
          <p:cNvSpPr txBox="1"/>
          <p:nvPr/>
        </p:nvSpPr>
        <p:spPr>
          <a:xfrm>
            <a:off x="785786" y="5929330"/>
            <a:ext cx="7072362" cy="523220"/>
          </a:xfrm>
          <a:prstGeom prst="rect">
            <a:avLst/>
          </a:prstGeom>
          <a:noFill/>
          <a:ln>
            <a:solidFill>
              <a:schemeClr val="tx2">
                <a:lumMod val="60000"/>
                <a:lumOff val="40000"/>
              </a:schemeClr>
            </a:solidFill>
          </a:ln>
        </p:spPr>
        <p:txBody>
          <a:bodyPr wrap="square" rtlCol="0">
            <a:spAutoFit/>
          </a:bodyPr>
          <a:lstStyle/>
          <a:p>
            <a:r>
              <a:rPr lang="fr-FR" sz="1400" i="1" dirty="0" smtClean="0"/>
              <a:t>   Dans propriétés on peut modifier l’opacité car les pixels du fond n’ont pas disparus. On peut améliorer les contours ou inverser la sélection si cela n’as pas été fait auparavant</a:t>
            </a:r>
            <a:r>
              <a:rPr lang="fr-FR" sz="1400" dirty="0" smtClean="0"/>
              <a:t>.</a:t>
            </a:r>
            <a:endParaRPr lang="fr-FR" sz="1400" dirty="0"/>
          </a:p>
        </p:txBody>
      </p:sp>
      <p:cxnSp>
        <p:nvCxnSpPr>
          <p:cNvPr id="20" name="Connecteur en angle 19"/>
          <p:cNvCxnSpPr/>
          <p:nvPr/>
        </p:nvCxnSpPr>
        <p:spPr>
          <a:xfrm rot="10800000" flipV="1">
            <a:off x="1428728" y="285728"/>
            <a:ext cx="4786346" cy="1071570"/>
          </a:xfrm>
          <a:prstGeom prst="bentConnector3">
            <a:avLst>
              <a:gd name="adj1" fmla="val 81477"/>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rot="10800000">
            <a:off x="4857752" y="642918"/>
            <a:ext cx="928694"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a:off x="5072066" y="3357562"/>
            <a:ext cx="2786082" cy="6429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6929454" y="6492875"/>
            <a:ext cx="2895600" cy="365125"/>
          </a:xfrm>
        </p:spPr>
        <p:txBody>
          <a:bodyPr/>
          <a:lstStyle/>
          <a:p>
            <a:r>
              <a:rPr lang="fr-FR" dirty="0" smtClean="0"/>
              <a:t>J-Paul VIDAL</a:t>
            </a:r>
            <a:endParaRPr lang="fr-FR" dirty="0"/>
          </a:p>
        </p:txBody>
      </p:sp>
      <p:pic>
        <p:nvPicPr>
          <p:cNvPr id="4098" name="Picture 2"/>
          <p:cNvPicPr>
            <a:picLocks noChangeAspect="1" noChangeArrowheads="1"/>
          </p:cNvPicPr>
          <p:nvPr/>
        </p:nvPicPr>
        <p:blipFill>
          <a:blip r:embed="rId3" cstate="print"/>
          <a:srcRect/>
          <a:stretch>
            <a:fillRect/>
          </a:stretch>
        </p:blipFill>
        <p:spPr bwMode="auto">
          <a:xfrm>
            <a:off x="357158" y="214290"/>
            <a:ext cx="2643206" cy="1736847"/>
          </a:xfrm>
          <a:prstGeom prst="rect">
            <a:avLst/>
          </a:prstGeom>
          <a:noFill/>
          <a:ln w="9525">
            <a:noFill/>
            <a:miter lim="800000"/>
            <a:headEnd/>
            <a:tailEnd/>
          </a:ln>
          <a:effectLst/>
        </p:spPr>
      </p:pic>
      <p:sp>
        <p:nvSpPr>
          <p:cNvPr id="6" name="ZoneTexte 5"/>
          <p:cNvSpPr txBox="1"/>
          <p:nvPr/>
        </p:nvSpPr>
        <p:spPr>
          <a:xfrm>
            <a:off x="3071802" y="714356"/>
            <a:ext cx="3929090" cy="954107"/>
          </a:xfrm>
          <a:prstGeom prst="rect">
            <a:avLst/>
          </a:prstGeom>
          <a:noFill/>
        </p:spPr>
        <p:txBody>
          <a:bodyPr wrap="square" rtlCol="0">
            <a:spAutoFit/>
          </a:bodyPr>
          <a:lstStyle/>
          <a:p>
            <a:r>
              <a:rPr lang="fr-FR" sz="1400" dirty="0" smtClean="0"/>
              <a:t>Faire glisser une photo du </a:t>
            </a:r>
            <a:r>
              <a:rPr lang="fr-FR" sz="1400" dirty="0" smtClean="0"/>
              <a:t>ciel, choisie </a:t>
            </a:r>
            <a:r>
              <a:rPr lang="fr-FR" sz="1400" dirty="0" smtClean="0"/>
              <a:t>directement dans un fichier de l’ordi dans l’espace de travail. La photo se place directement en haut de la pile des calques.</a:t>
            </a:r>
            <a:endParaRPr lang="fr-FR" sz="1400" dirty="0"/>
          </a:p>
        </p:txBody>
      </p:sp>
      <p:pic>
        <p:nvPicPr>
          <p:cNvPr id="4099" name="Picture 3"/>
          <p:cNvPicPr>
            <a:picLocks noChangeAspect="1" noChangeArrowheads="1"/>
          </p:cNvPicPr>
          <p:nvPr/>
        </p:nvPicPr>
        <p:blipFill>
          <a:blip r:embed="rId4"/>
          <a:srcRect/>
          <a:stretch>
            <a:fillRect/>
          </a:stretch>
        </p:blipFill>
        <p:spPr bwMode="auto">
          <a:xfrm>
            <a:off x="7143768" y="142851"/>
            <a:ext cx="1357322" cy="1450059"/>
          </a:xfrm>
          <a:prstGeom prst="rect">
            <a:avLst/>
          </a:prstGeom>
          <a:noFill/>
          <a:ln w="9525">
            <a:noFill/>
            <a:miter lim="800000"/>
            <a:headEnd/>
            <a:tailEnd/>
          </a:ln>
          <a:effectLst/>
        </p:spPr>
      </p:pic>
      <p:sp>
        <p:nvSpPr>
          <p:cNvPr id="10" name="ZoneTexte 9"/>
          <p:cNvSpPr txBox="1"/>
          <p:nvPr/>
        </p:nvSpPr>
        <p:spPr>
          <a:xfrm>
            <a:off x="2714612" y="5429264"/>
            <a:ext cx="6286544" cy="954107"/>
          </a:xfrm>
          <a:prstGeom prst="rect">
            <a:avLst/>
          </a:prstGeom>
          <a:noFill/>
        </p:spPr>
        <p:txBody>
          <a:bodyPr wrap="square" rtlCol="0">
            <a:spAutoFit/>
          </a:bodyPr>
          <a:lstStyle/>
          <a:p>
            <a:r>
              <a:rPr lang="fr-FR" sz="1400" dirty="0" smtClean="0"/>
              <a:t>Toutes photos insérées de cette façon se voient attribuées un symbole en bas à droite du calque pour signifier que le calque est convertit en objet dynamique ou  pixélisé. Un clic droit sur la partie bleue du calque en question permet l’un ou l’autre affichage.</a:t>
            </a:r>
            <a:endParaRPr lang="fr-FR" sz="1400" dirty="0"/>
          </a:p>
        </p:txBody>
      </p:sp>
      <p:pic>
        <p:nvPicPr>
          <p:cNvPr id="4101" name="Picture 5"/>
          <p:cNvPicPr>
            <a:picLocks noChangeAspect="1" noChangeArrowheads="1"/>
          </p:cNvPicPr>
          <p:nvPr/>
        </p:nvPicPr>
        <p:blipFill>
          <a:blip r:embed="rId5"/>
          <a:srcRect/>
          <a:stretch>
            <a:fillRect/>
          </a:stretch>
        </p:blipFill>
        <p:spPr bwMode="auto">
          <a:xfrm>
            <a:off x="7072330" y="1785925"/>
            <a:ext cx="1428760" cy="1597371"/>
          </a:xfrm>
          <a:prstGeom prst="rect">
            <a:avLst/>
          </a:prstGeom>
          <a:noFill/>
          <a:ln w="9525">
            <a:noFill/>
            <a:miter lim="800000"/>
            <a:headEnd/>
            <a:tailEnd/>
          </a:ln>
          <a:effectLst/>
        </p:spPr>
      </p:pic>
      <p:pic>
        <p:nvPicPr>
          <p:cNvPr id="4102" name="Picture 6"/>
          <p:cNvPicPr>
            <a:picLocks noChangeAspect="1" noChangeArrowheads="1"/>
          </p:cNvPicPr>
          <p:nvPr/>
        </p:nvPicPr>
        <p:blipFill>
          <a:blip r:embed="rId6" cstate="print"/>
          <a:srcRect/>
          <a:stretch>
            <a:fillRect/>
          </a:stretch>
        </p:blipFill>
        <p:spPr bwMode="auto">
          <a:xfrm>
            <a:off x="305804" y="2071678"/>
            <a:ext cx="2694560" cy="1785950"/>
          </a:xfrm>
          <a:prstGeom prst="rect">
            <a:avLst/>
          </a:prstGeom>
          <a:noFill/>
          <a:ln w="9525">
            <a:noFill/>
            <a:miter lim="800000"/>
            <a:headEnd/>
            <a:tailEnd/>
          </a:ln>
          <a:effectLst/>
        </p:spPr>
      </p:pic>
      <p:cxnSp>
        <p:nvCxnSpPr>
          <p:cNvPr id="14" name="Connecteur droit avec flèche 13"/>
          <p:cNvCxnSpPr/>
          <p:nvPr/>
        </p:nvCxnSpPr>
        <p:spPr>
          <a:xfrm rot="5400000">
            <a:off x="7179487" y="1750207"/>
            <a:ext cx="1928826"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3357554" y="2071678"/>
            <a:ext cx="3357586" cy="1815882"/>
          </a:xfrm>
          <a:prstGeom prst="rect">
            <a:avLst/>
          </a:prstGeom>
          <a:noFill/>
        </p:spPr>
        <p:txBody>
          <a:bodyPr wrap="square" rtlCol="0">
            <a:spAutoFit/>
          </a:bodyPr>
          <a:lstStyle/>
          <a:p>
            <a:r>
              <a:rPr lang="fr-FR" sz="1400" dirty="0" smtClean="0"/>
              <a:t>   Passer ce calque en dessous du précédent et l’ajuster en tirant sur les poignées pour ne laisser que le ciel apparaitre.</a:t>
            </a:r>
          </a:p>
          <a:p>
            <a:r>
              <a:rPr lang="fr-FR" sz="1400" dirty="0" smtClean="0"/>
              <a:t>   Pour se faire, choisir </a:t>
            </a:r>
            <a:r>
              <a:rPr lang="fr-FR" sz="1400" b="1" dirty="0" smtClean="0">
                <a:solidFill>
                  <a:srgbClr val="FF0000"/>
                </a:solidFill>
              </a:rPr>
              <a:t>l’outil de déplacement</a:t>
            </a:r>
            <a:r>
              <a:rPr lang="fr-FR" sz="1400" dirty="0" smtClean="0"/>
              <a:t> et cocher la case </a:t>
            </a:r>
            <a:r>
              <a:rPr lang="fr-FR" sz="1400" dirty="0" smtClean="0">
                <a:solidFill>
                  <a:srgbClr val="FF0000"/>
                </a:solidFill>
              </a:rPr>
              <a:t>« </a:t>
            </a:r>
            <a:r>
              <a:rPr lang="fr-FR" sz="1400" b="1" dirty="0" smtClean="0">
                <a:solidFill>
                  <a:srgbClr val="FF0000"/>
                </a:solidFill>
              </a:rPr>
              <a:t>option</a:t>
            </a:r>
            <a:r>
              <a:rPr lang="fr-FR" sz="1400" dirty="0" smtClean="0">
                <a:solidFill>
                  <a:srgbClr val="FF0000"/>
                </a:solidFill>
              </a:rPr>
              <a:t> </a:t>
            </a:r>
            <a:r>
              <a:rPr lang="fr-FR" sz="1400" b="1" dirty="0" smtClean="0">
                <a:solidFill>
                  <a:srgbClr val="FF0000"/>
                </a:solidFill>
              </a:rPr>
              <a:t>de</a:t>
            </a:r>
            <a:r>
              <a:rPr lang="fr-FR" sz="1400" dirty="0" smtClean="0">
                <a:solidFill>
                  <a:srgbClr val="FF0000"/>
                </a:solidFill>
              </a:rPr>
              <a:t> </a:t>
            </a:r>
            <a:r>
              <a:rPr lang="fr-FR" sz="1400" b="1" dirty="0" smtClean="0">
                <a:solidFill>
                  <a:srgbClr val="FF0000"/>
                </a:solidFill>
              </a:rPr>
              <a:t>transfert</a:t>
            </a:r>
            <a:r>
              <a:rPr lang="fr-FR" sz="1400" dirty="0" smtClean="0">
                <a:solidFill>
                  <a:srgbClr val="FF0000"/>
                </a:solidFill>
              </a:rPr>
              <a:t> »</a:t>
            </a:r>
          </a:p>
          <a:p>
            <a:r>
              <a:rPr lang="fr-FR" sz="1400" dirty="0" smtClean="0"/>
              <a:t>Valider et décocher option de transfert pour ne pas encombrer la zone de travail. </a:t>
            </a:r>
            <a:endParaRPr lang="fr-FR" sz="1400" dirty="0"/>
          </a:p>
        </p:txBody>
      </p:sp>
      <p:pic>
        <p:nvPicPr>
          <p:cNvPr id="4103" name="Picture 7"/>
          <p:cNvPicPr>
            <a:picLocks noChangeAspect="1" noChangeArrowheads="1"/>
          </p:cNvPicPr>
          <p:nvPr/>
        </p:nvPicPr>
        <p:blipFill>
          <a:blip r:embed="rId7"/>
          <a:srcRect/>
          <a:stretch>
            <a:fillRect/>
          </a:stretch>
        </p:blipFill>
        <p:spPr bwMode="auto">
          <a:xfrm>
            <a:off x="3000364" y="4143380"/>
            <a:ext cx="4171950" cy="1076325"/>
          </a:xfrm>
          <a:prstGeom prst="rect">
            <a:avLst/>
          </a:prstGeom>
          <a:noFill/>
          <a:ln w="9525">
            <a:noFill/>
            <a:miter lim="800000"/>
            <a:headEnd/>
            <a:tailEnd/>
          </a:ln>
          <a:effectLst/>
        </p:spPr>
      </p:pic>
      <p:pic>
        <p:nvPicPr>
          <p:cNvPr id="4104" name="Picture 8"/>
          <p:cNvPicPr>
            <a:picLocks noChangeAspect="1" noChangeArrowheads="1"/>
          </p:cNvPicPr>
          <p:nvPr/>
        </p:nvPicPr>
        <p:blipFill>
          <a:blip r:embed="rId8"/>
          <a:srcRect/>
          <a:stretch>
            <a:fillRect/>
          </a:stretch>
        </p:blipFill>
        <p:spPr bwMode="auto">
          <a:xfrm>
            <a:off x="500034" y="4000504"/>
            <a:ext cx="1928826" cy="2333182"/>
          </a:xfrm>
          <a:prstGeom prst="rect">
            <a:avLst/>
          </a:prstGeom>
          <a:noFill/>
          <a:ln w="9525">
            <a:noFill/>
            <a:miter lim="800000"/>
            <a:headEnd/>
            <a:tailEnd/>
          </a:ln>
          <a:effectLst/>
        </p:spPr>
      </p:pic>
      <p:pic>
        <p:nvPicPr>
          <p:cNvPr id="4107" name="Picture 11"/>
          <p:cNvPicPr>
            <a:picLocks noChangeAspect="1" noChangeArrowheads="1"/>
          </p:cNvPicPr>
          <p:nvPr/>
        </p:nvPicPr>
        <p:blipFill>
          <a:blip r:embed="rId9"/>
          <a:srcRect/>
          <a:stretch>
            <a:fillRect/>
          </a:stretch>
        </p:blipFill>
        <p:spPr bwMode="auto">
          <a:xfrm flipV="1">
            <a:off x="642910" y="4839528"/>
            <a:ext cx="1571636" cy="365812"/>
          </a:xfrm>
          <a:prstGeom prst="rect">
            <a:avLst/>
          </a:prstGeom>
          <a:noFill/>
          <a:ln w="9525">
            <a:noFill/>
            <a:miter lim="800000"/>
            <a:headEnd/>
            <a:tailEnd/>
          </a:ln>
          <a:effectLst/>
        </p:spPr>
      </p:pic>
      <p:sp>
        <p:nvSpPr>
          <p:cNvPr id="21" name="Accolade ouvrante 20"/>
          <p:cNvSpPr/>
          <p:nvPr/>
        </p:nvSpPr>
        <p:spPr>
          <a:xfrm>
            <a:off x="2500298" y="5429264"/>
            <a:ext cx="142876" cy="642942"/>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3" name="Connecteur en angle 22"/>
          <p:cNvCxnSpPr/>
          <p:nvPr/>
        </p:nvCxnSpPr>
        <p:spPr>
          <a:xfrm rot="5400000">
            <a:off x="2536017" y="3821909"/>
            <a:ext cx="1500198" cy="142876"/>
          </a:xfrm>
          <a:prstGeom prst="bent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en angle 24"/>
          <p:cNvCxnSpPr/>
          <p:nvPr/>
        </p:nvCxnSpPr>
        <p:spPr>
          <a:xfrm rot="16200000" flipH="1">
            <a:off x="6107917" y="3607595"/>
            <a:ext cx="1214446" cy="142876"/>
          </a:xfrm>
          <a:prstGeom prst="bent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4143372" y="214290"/>
            <a:ext cx="2000264" cy="400110"/>
          </a:xfrm>
          <a:prstGeom prst="rect">
            <a:avLst/>
          </a:prstGeom>
          <a:noFill/>
        </p:spPr>
        <p:txBody>
          <a:bodyPr wrap="square" rtlCol="0">
            <a:spAutoFit/>
          </a:bodyPr>
          <a:lstStyle/>
          <a:p>
            <a:r>
              <a:rPr lang="fr-FR" sz="2000" b="1" dirty="0" smtClean="0"/>
              <a:t>Ajout d’un ciel.</a:t>
            </a:r>
            <a:endParaRPr lang="fr-FR" sz="2000" b="1" dirty="0"/>
          </a:p>
        </p:txBody>
      </p:sp>
    </p:spTree>
  </p:cSld>
  <p:clrMapOvr>
    <a:masterClrMapping/>
  </p:clrMapOvr>
  <p:transition>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6858016" y="6357958"/>
            <a:ext cx="2895600" cy="365125"/>
          </a:xfrm>
        </p:spPr>
        <p:txBody>
          <a:bodyPr/>
          <a:lstStyle/>
          <a:p>
            <a:r>
              <a:rPr lang="fr-FR" dirty="0" smtClean="0"/>
              <a:t>J-Paul VIDAL</a:t>
            </a:r>
            <a:endParaRPr lang="fr-FR" dirty="0"/>
          </a:p>
        </p:txBody>
      </p:sp>
      <p:sp>
        <p:nvSpPr>
          <p:cNvPr id="5" name="ZoneTexte 4"/>
          <p:cNvSpPr txBox="1"/>
          <p:nvPr/>
        </p:nvSpPr>
        <p:spPr>
          <a:xfrm>
            <a:off x="428596" y="214290"/>
            <a:ext cx="8143932" cy="369332"/>
          </a:xfrm>
          <a:prstGeom prst="rect">
            <a:avLst/>
          </a:prstGeom>
          <a:noFill/>
        </p:spPr>
        <p:txBody>
          <a:bodyPr wrap="square" rtlCol="0">
            <a:spAutoFit/>
          </a:bodyPr>
          <a:lstStyle/>
          <a:p>
            <a:r>
              <a:rPr lang="fr-FR" b="1" dirty="0" smtClean="0"/>
              <a:t>Améliorer l’ensemble avec masques de fusions.</a:t>
            </a:r>
            <a:endParaRPr lang="fr-FR" b="1" dirty="0"/>
          </a:p>
        </p:txBody>
      </p:sp>
      <p:sp>
        <p:nvSpPr>
          <p:cNvPr id="6" name="ZoneTexte 5"/>
          <p:cNvSpPr txBox="1"/>
          <p:nvPr/>
        </p:nvSpPr>
        <p:spPr>
          <a:xfrm>
            <a:off x="428596" y="642918"/>
            <a:ext cx="8286808" cy="584775"/>
          </a:xfrm>
          <a:prstGeom prst="rect">
            <a:avLst/>
          </a:prstGeom>
          <a:noFill/>
        </p:spPr>
        <p:txBody>
          <a:bodyPr wrap="square" rtlCol="0">
            <a:spAutoFit/>
          </a:bodyPr>
          <a:lstStyle/>
          <a:p>
            <a:r>
              <a:rPr lang="fr-FR" sz="1600" dirty="0" smtClean="0"/>
              <a:t>   La partie juste au dessus des toits et la montagne semble un peut trop forte. Atténuer avec un dégradé. Ajouter un masque de fusion à droite du ciel.</a:t>
            </a:r>
            <a:endParaRPr lang="fr-FR" sz="1600" dirty="0"/>
          </a:p>
        </p:txBody>
      </p:sp>
      <p:pic>
        <p:nvPicPr>
          <p:cNvPr id="6146" name="Picture 2"/>
          <p:cNvPicPr>
            <a:picLocks noChangeAspect="1" noChangeArrowheads="1"/>
          </p:cNvPicPr>
          <p:nvPr/>
        </p:nvPicPr>
        <p:blipFill>
          <a:blip r:embed="rId2" cstate="print"/>
          <a:srcRect/>
          <a:stretch>
            <a:fillRect/>
          </a:stretch>
        </p:blipFill>
        <p:spPr bwMode="auto">
          <a:xfrm>
            <a:off x="142844" y="1285860"/>
            <a:ext cx="3428992" cy="2233129"/>
          </a:xfrm>
          <a:prstGeom prst="rect">
            <a:avLst/>
          </a:prstGeom>
          <a:noFill/>
          <a:ln w="9525">
            <a:noFill/>
            <a:miter lim="800000"/>
            <a:headEnd/>
            <a:tailEnd/>
          </a:ln>
          <a:effectLst/>
        </p:spPr>
      </p:pic>
      <p:sp>
        <p:nvSpPr>
          <p:cNvPr id="9" name="Ellipse 8"/>
          <p:cNvSpPr/>
          <p:nvPr/>
        </p:nvSpPr>
        <p:spPr>
          <a:xfrm>
            <a:off x="142844" y="1857364"/>
            <a:ext cx="3571900" cy="928694"/>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147" name="Picture 3"/>
          <p:cNvPicPr>
            <a:picLocks noChangeAspect="1" noChangeArrowheads="1"/>
          </p:cNvPicPr>
          <p:nvPr/>
        </p:nvPicPr>
        <p:blipFill>
          <a:blip r:embed="rId3"/>
          <a:srcRect/>
          <a:stretch>
            <a:fillRect/>
          </a:stretch>
        </p:blipFill>
        <p:spPr bwMode="auto">
          <a:xfrm>
            <a:off x="4000496" y="1500174"/>
            <a:ext cx="1357322" cy="2014506"/>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cstate="print"/>
          <a:srcRect/>
          <a:stretch>
            <a:fillRect/>
          </a:stretch>
        </p:blipFill>
        <p:spPr bwMode="auto">
          <a:xfrm>
            <a:off x="1643042" y="3929066"/>
            <a:ext cx="2238894" cy="2071702"/>
          </a:xfrm>
          <a:prstGeom prst="rect">
            <a:avLst/>
          </a:prstGeom>
          <a:noFill/>
          <a:ln w="9525">
            <a:noFill/>
            <a:miter lim="800000"/>
            <a:headEnd/>
            <a:tailEnd/>
          </a:ln>
          <a:effectLst/>
        </p:spPr>
      </p:pic>
      <p:pic>
        <p:nvPicPr>
          <p:cNvPr id="6149" name="Picture 5"/>
          <p:cNvPicPr>
            <a:picLocks noChangeAspect="1" noChangeArrowheads="1"/>
          </p:cNvPicPr>
          <p:nvPr/>
        </p:nvPicPr>
        <p:blipFill>
          <a:blip r:embed="rId5"/>
          <a:srcRect/>
          <a:stretch>
            <a:fillRect/>
          </a:stretch>
        </p:blipFill>
        <p:spPr bwMode="auto">
          <a:xfrm>
            <a:off x="6715140" y="4000504"/>
            <a:ext cx="1747422" cy="2000264"/>
          </a:xfrm>
          <a:prstGeom prst="rect">
            <a:avLst/>
          </a:prstGeom>
          <a:noFill/>
          <a:ln w="9525">
            <a:noFill/>
            <a:miter lim="800000"/>
            <a:headEnd/>
            <a:tailEnd/>
          </a:ln>
          <a:effectLst/>
        </p:spPr>
      </p:pic>
      <p:sp>
        <p:nvSpPr>
          <p:cNvPr id="13" name="ZoneTexte 12"/>
          <p:cNvSpPr txBox="1"/>
          <p:nvPr/>
        </p:nvSpPr>
        <p:spPr>
          <a:xfrm>
            <a:off x="5500694" y="1714488"/>
            <a:ext cx="2714644" cy="1446550"/>
          </a:xfrm>
          <a:prstGeom prst="rect">
            <a:avLst/>
          </a:prstGeom>
          <a:noFill/>
        </p:spPr>
        <p:txBody>
          <a:bodyPr wrap="square" rtlCol="0">
            <a:spAutoFit/>
          </a:bodyPr>
          <a:lstStyle/>
          <a:p>
            <a:r>
              <a:rPr lang="fr-FR" sz="1400" dirty="0" smtClean="0"/>
              <a:t>Modifier dégradé</a:t>
            </a:r>
          </a:p>
          <a:p>
            <a:r>
              <a:rPr lang="fr-FR" sz="1400" dirty="0" smtClean="0"/>
              <a:t>Dégradé linéaire</a:t>
            </a:r>
          </a:p>
          <a:p>
            <a:endParaRPr lang="fr-FR" sz="1400" dirty="0" smtClean="0"/>
          </a:p>
          <a:p>
            <a:endParaRPr lang="fr-FR" sz="1400" dirty="0" smtClean="0"/>
          </a:p>
          <a:p>
            <a:r>
              <a:rPr lang="fr-FR" sz="1400" dirty="0" smtClean="0"/>
              <a:t>Outil dégradé </a:t>
            </a:r>
          </a:p>
          <a:p>
            <a:endParaRPr lang="fr-FR" dirty="0"/>
          </a:p>
        </p:txBody>
      </p:sp>
      <p:cxnSp>
        <p:nvCxnSpPr>
          <p:cNvPr id="15" name="Connecteur droit avec flèche 14"/>
          <p:cNvCxnSpPr/>
          <p:nvPr/>
        </p:nvCxnSpPr>
        <p:spPr>
          <a:xfrm rot="10800000" flipV="1">
            <a:off x="4286248" y="2786058"/>
            <a:ext cx="1214446" cy="3571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4143372" y="1357298"/>
            <a:ext cx="1000132" cy="5000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Connecteur droit avec flèche 17"/>
          <p:cNvCxnSpPr/>
          <p:nvPr/>
        </p:nvCxnSpPr>
        <p:spPr>
          <a:xfrm rot="10800000">
            <a:off x="5143504" y="1643050"/>
            <a:ext cx="428628" cy="214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3929058" y="4429132"/>
            <a:ext cx="2643206" cy="1384995"/>
          </a:xfrm>
          <a:prstGeom prst="rect">
            <a:avLst/>
          </a:prstGeom>
          <a:noFill/>
        </p:spPr>
        <p:txBody>
          <a:bodyPr wrap="square" rtlCol="0">
            <a:spAutoFit/>
          </a:bodyPr>
          <a:lstStyle/>
          <a:p>
            <a:r>
              <a:rPr lang="fr-FR" sz="1400" dirty="0" smtClean="0"/>
              <a:t>   Travailler sur </a:t>
            </a:r>
            <a:r>
              <a:rPr lang="fr-FR" sz="1400" b="1" dirty="0" smtClean="0"/>
              <a:t>le masque de fusion actif </a:t>
            </a:r>
            <a:r>
              <a:rPr lang="fr-FR" sz="1400" dirty="0" smtClean="0"/>
              <a:t>mais se servir du calque des nuages pour tracer une verticale. Refaire si nécessaire pour trouver le bon dosage</a:t>
            </a:r>
            <a:endParaRPr lang="fr-FR" sz="1400" dirty="0"/>
          </a:p>
        </p:txBody>
      </p:sp>
    </p:spTree>
  </p:cSld>
  <p:clrMapOvr>
    <a:masterClrMapping/>
  </p:clrMapOvr>
  <p:transition>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6929454" y="6357958"/>
            <a:ext cx="2895600" cy="365125"/>
          </a:xfrm>
        </p:spPr>
        <p:txBody>
          <a:bodyPr/>
          <a:lstStyle/>
          <a:p>
            <a:r>
              <a:rPr lang="fr-FR" dirty="0" smtClean="0"/>
              <a:t>J-Paul VIDAL</a:t>
            </a:r>
            <a:endParaRPr lang="fr-FR" dirty="0"/>
          </a:p>
        </p:txBody>
      </p:sp>
      <p:sp>
        <p:nvSpPr>
          <p:cNvPr id="5" name="ZoneTexte 4"/>
          <p:cNvSpPr txBox="1"/>
          <p:nvPr/>
        </p:nvSpPr>
        <p:spPr>
          <a:xfrm>
            <a:off x="428596" y="428604"/>
            <a:ext cx="6143668" cy="369332"/>
          </a:xfrm>
          <a:prstGeom prst="rect">
            <a:avLst/>
          </a:prstGeom>
          <a:noFill/>
        </p:spPr>
        <p:txBody>
          <a:bodyPr wrap="square" rtlCol="0">
            <a:spAutoFit/>
          </a:bodyPr>
          <a:lstStyle/>
          <a:p>
            <a:r>
              <a:rPr lang="fr-FR" dirty="0" smtClean="0"/>
              <a:t>Rehausser un peu les couleurs du ciel avec un calque de réglage</a:t>
            </a:r>
            <a:endParaRPr lang="fr-FR" dirty="0"/>
          </a:p>
        </p:txBody>
      </p:sp>
      <p:pic>
        <p:nvPicPr>
          <p:cNvPr id="7170" name="Picture 2"/>
          <p:cNvPicPr>
            <a:picLocks noChangeAspect="1" noChangeArrowheads="1"/>
          </p:cNvPicPr>
          <p:nvPr/>
        </p:nvPicPr>
        <p:blipFill>
          <a:blip r:embed="rId2"/>
          <a:srcRect/>
          <a:stretch>
            <a:fillRect/>
          </a:stretch>
        </p:blipFill>
        <p:spPr bwMode="auto">
          <a:xfrm>
            <a:off x="571472" y="1000108"/>
            <a:ext cx="2143140" cy="2804993"/>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4286248" y="3857628"/>
            <a:ext cx="3286148" cy="448111"/>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a:srcRect/>
          <a:stretch>
            <a:fillRect/>
          </a:stretch>
        </p:blipFill>
        <p:spPr bwMode="auto">
          <a:xfrm>
            <a:off x="3214678" y="857232"/>
            <a:ext cx="2227994" cy="2822581"/>
          </a:xfrm>
          <a:prstGeom prst="rect">
            <a:avLst/>
          </a:prstGeom>
          <a:noFill/>
          <a:ln w="9525">
            <a:noFill/>
            <a:miter lim="800000"/>
            <a:headEnd/>
            <a:tailEnd/>
          </a:ln>
          <a:effectLst/>
        </p:spPr>
      </p:pic>
      <p:sp>
        <p:nvSpPr>
          <p:cNvPr id="9" name="Ellipse 8"/>
          <p:cNvSpPr/>
          <p:nvPr/>
        </p:nvSpPr>
        <p:spPr>
          <a:xfrm>
            <a:off x="4286248" y="3357562"/>
            <a:ext cx="1214446" cy="3571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p:cNvCxnSpPr/>
          <p:nvPr/>
        </p:nvCxnSpPr>
        <p:spPr>
          <a:xfrm>
            <a:off x="2571736" y="2143116"/>
            <a:ext cx="1071570" cy="214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5500694" y="3214686"/>
            <a:ext cx="1857388" cy="307777"/>
          </a:xfrm>
          <a:prstGeom prst="rect">
            <a:avLst/>
          </a:prstGeom>
          <a:noFill/>
          <a:ln>
            <a:noFill/>
          </a:ln>
        </p:spPr>
        <p:txBody>
          <a:bodyPr wrap="square" rtlCol="0">
            <a:spAutoFit/>
          </a:bodyPr>
          <a:lstStyle/>
          <a:p>
            <a:r>
              <a:rPr lang="fr-FR" sz="1400" dirty="0" smtClean="0"/>
              <a:t>Calque de réglage</a:t>
            </a:r>
            <a:endParaRPr lang="fr-FR" sz="1400" dirty="0"/>
          </a:p>
        </p:txBody>
      </p:sp>
      <p:cxnSp>
        <p:nvCxnSpPr>
          <p:cNvPr id="14" name="Connecteur droit avec flèche 13"/>
          <p:cNvCxnSpPr/>
          <p:nvPr/>
        </p:nvCxnSpPr>
        <p:spPr>
          <a:xfrm rot="5400000">
            <a:off x="5643570" y="3714752"/>
            <a:ext cx="428628"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5572132" y="1285860"/>
            <a:ext cx="2571768" cy="1569660"/>
          </a:xfrm>
          <a:prstGeom prst="rect">
            <a:avLst/>
          </a:prstGeom>
          <a:noFill/>
        </p:spPr>
        <p:txBody>
          <a:bodyPr wrap="square" rtlCol="0">
            <a:spAutoFit/>
          </a:bodyPr>
          <a:lstStyle/>
          <a:p>
            <a:r>
              <a:rPr lang="fr-FR" sz="1600" dirty="0" smtClean="0"/>
              <a:t>   </a:t>
            </a:r>
            <a:r>
              <a:rPr lang="fr-FR" sz="1600" b="1" dirty="0" smtClean="0"/>
              <a:t>A savoir</a:t>
            </a:r>
            <a:r>
              <a:rPr lang="fr-FR" sz="1600" dirty="0" smtClean="0"/>
              <a:t>: un masque de fusion est associé d’office pour tous types de calque de réglage. Il peut être supprimé ou remis sans problème. </a:t>
            </a:r>
            <a:endParaRPr lang="fr-FR" sz="1600" dirty="0"/>
          </a:p>
        </p:txBody>
      </p:sp>
      <p:cxnSp>
        <p:nvCxnSpPr>
          <p:cNvPr id="17" name="Connecteur droit avec flèche 16"/>
          <p:cNvCxnSpPr>
            <a:stCxn id="15" idx="1"/>
          </p:cNvCxnSpPr>
          <p:nvPr/>
        </p:nvCxnSpPr>
        <p:spPr>
          <a:xfrm rot="10800000" flipV="1">
            <a:off x="5214942" y="2070690"/>
            <a:ext cx="357190" cy="2867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173" name="Picture 5"/>
          <p:cNvPicPr>
            <a:picLocks noChangeAspect="1" noChangeArrowheads="1"/>
          </p:cNvPicPr>
          <p:nvPr/>
        </p:nvPicPr>
        <p:blipFill>
          <a:blip r:embed="rId5"/>
          <a:srcRect/>
          <a:stretch>
            <a:fillRect/>
          </a:stretch>
        </p:blipFill>
        <p:spPr bwMode="auto">
          <a:xfrm>
            <a:off x="285720" y="4071942"/>
            <a:ext cx="1928826" cy="2516882"/>
          </a:xfrm>
          <a:prstGeom prst="rect">
            <a:avLst/>
          </a:prstGeom>
          <a:noFill/>
          <a:ln w="9525">
            <a:noFill/>
            <a:miter lim="800000"/>
            <a:headEnd/>
            <a:tailEnd/>
          </a:ln>
          <a:effectLst/>
        </p:spPr>
      </p:pic>
      <p:sp>
        <p:nvSpPr>
          <p:cNvPr id="19" name="ZoneTexte 18"/>
          <p:cNvSpPr txBox="1"/>
          <p:nvPr/>
        </p:nvSpPr>
        <p:spPr>
          <a:xfrm>
            <a:off x="2285984" y="4000504"/>
            <a:ext cx="1428760" cy="1569660"/>
          </a:xfrm>
          <a:prstGeom prst="rect">
            <a:avLst/>
          </a:prstGeom>
          <a:noFill/>
        </p:spPr>
        <p:txBody>
          <a:bodyPr wrap="square" rtlCol="0">
            <a:spAutoFit/>
          </a:bodyPr>
          <a:lstStyle/>
          <a:p>
            <a:r>
              <a:rPr lang="fr-FR" sz="1600" dirty="0" smtClean="0"/>
              <a:t>Les propriétés des courbes s’affichent pour un réglage de son choix.</a:t>
            </a:r>
            <a:endParaRPr lang="fr-FR" sz="1600" dirty="0"/>
          </a:p>
        </p:txBody>
      </p:sp>
      <p:cxnSp>
        <p:nvCxnSpPr>
          <p:cNvPr id="21" name="Connecteur droit avec flèche 20"/>
          <p:cNvCxnSpPr/>
          <p:nvPr/>
        </p:nvCxnSpPr>
        <p:spPr>
          <a:xfrm>
            <a:off x="1643042" y="5429264"/>
            <a:ext cx="214314" cy="14287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3857620" y="4714884"/>
            <a:ext cx="3143272" cy="1354217"/>
          </a:xfrm>
          <a:prstGeom prst="rect">
            <a:avLst/>
          </a:prstGeom>
          <a:noFill/>
        </p:spPr>
        <p:txBody>
          <a:bodyPr wrap="square" rtlCol="0">
            <a:spAutoFit/>
          </a:bodyPr>
          <a:lstStyle/>
          <a:p>
            <a:r>
              <a:rPr lang="fr-FR" dirty="0" smtClean="0"/>
              <a:t>   </a:t>
            </a:r>
            <a:r>
              <a:rPr lang="fr-FR" sz="1600" dirty="0" smtClean="0"/>
              <a:t>Ce calque s’applique à tous les calques situés en dessous. Cliquer sur cette icone          </a:t>
            </a:r>
            <a:r>
              <a:rPr lang="fr-FR" sz="1600" dirty="0" smtClean="0"/>
              <a:t> (dans propriétés) pour </a:t>
            </a:r>
            <a:r>
              <a:rPr lang="fr-FR" sz="1600" dirty="0" smtClean="0"/>
              <a:t>écrêter selon le calque </a:t>
            </a:r>
            <a:r>
              <a:rPr lang="fr-FR" sz="1600" dirty="0" smtClean="0"/>
              <a:t>inférieur.</a:t>
            </a:r>
            <a:endParaRPr lang="fr-FR" sz="1600" dirty="0"/>
          </a:p>
        </p:txBody>
      </p:sp>
      <p:pic>
        <p:nvPicPr>
          <p:cNvPr id="7175" name="Picture 7"/>
          <p:cNvPicPr>
            <a:picLocks noChangeAspect="1" noChangeArrowheads="1"/>
          </p:cNvPicPr>
          <p:nvPr/>
        </p:nvPicPr>
        <p:blipFill>
          <a:blip r:embed="rId6"/>
          <a:srcRect/>
          <a:stretch>
            <a:fillRect/>
          </a:stretch>
        </p:blipFill>
        <p:spPr bwMode="auto">
          <a:xfrm>
            <a:off x="5143504" y="5286388"/>
            <a:ext cx="447675" cy="304800"/>
          </a:xfrm>
          <a:prstGeom prst="rect">
            <a:avLst/>
          </a:prstGeom>
          <a:noFill/>
          <a:ln w="9525">
            <a:noFill/>
            <a:miter lim="800000"/>
            <a:headEnd/>
            <a:tailEnd/>
          </a:ln>
          <a:effectLst/>
        </p:spPr>
      </p:pic>
    </p:spTree>
  </p:cSld>
  <p:clrMapOvr>
    <a:masterClrMapping/>
  </p:clrMapOvr>
  <p:transition>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000860" y="6492875"/>
            <a:ext cx="2143140" cy="365125"/>
          </a:xfrm>
        </p:spPr>
        <p:txBody>
          <a:bodyPr/>
          <a:lstStyle/>
          <a:p>
            <a:r>
              <a:rPr lang="fr-FR" dirty="0" smtClean="0"/>
              <a:t>J-Paul VIDAL</a:t>
            </a:r>
            <a:endParaRPr lang="fr-FR" dirty="0"/>
          </a:p>
        </p:txBody>
      </p:sp>
      <p:sp>
        <p:nvSpPr>
          <p:cNvPr id="5" name="ZoneTexte 4"/>
          <p:cNvSpPr txBox="1"/>
          <p:nvPr/>
        </p:nvSpPr>
        <p:spPr>
          <a:xfrm>
            <a:off x="357158" y="428604"/>
            <a:ext cx="8429684" cy="1754326"/>
          </a:xfrm>
          <a:prstGeom prst="rect">
            <a:avLst/>
          </a:prstGeom>
          <a:noFill/>
        </p:spPr>
        <p:txBody>
          <a:bodyPr wrap="square" rtlCol="0">
            <a:spAutoFit/>
          </a:bodyPr>
          <a:lstStyle/>
          <a:p>
            <a:r>
              <a:rPr lang="fr-FR" sz="3600" dirty="0" smtClean="0"/>
              <a:t>    Nous allons voir comment utiliser certains outils pour supprimer des objets indésirables</a:t>
            </a:r>
            <a:endParaRPr lang="fr-FR" sz="3600" dirty="0"/>
          </a:p>
        </p:txBody>
      </p:sp>
      <p:sp>
        <p:nvSpPr>
          <p:cNvPr id="8" name="ZoneTexte 7"/>
          <p:cNvSpPr txBox="1"/>
          <p:nvPr/>
        </p:nvSpPr>
        <p:spPr>
          <a:xfrm>
            <a:off x="1500166" y="2500306"/>
            <a:ext cx="7215238" cy="369332"/>
          </a:xfrm>
          <a:prstGeom prst="rect">
            <a:avLst/>
          </a:prstGeom>
          <a:noFill/>
        </p:spPr>
        <p:txBody>
          <a:bodyPr wrap="square" rtlCol="0">
            <a:spAutoFit/>
          </a:bodyPr>
          <a:lstStyle/>
          <a:p>
            <a:r>
              <a:rPr lang="fr-FR" dirty="0" smtClean="0"/>
              <a:t>Ouvrons Photoshop et glissons une photo dans la zone de travail.</a:t>
            </a:r>
            <a:endParaRPr lang="fr-FR" dirty="0"/>
          </a:p>
        </p:txBody>
      </p:sp>
      <p:pic>
        <p:nvPicPr>
          <p:cNvPr id="1026" name="Picture 2"/>
          <p:cNvPicPr>
            <a:picLocks noChangeAspect="1" noChangeArrowheads="1"/>
          </p:cNvPicPr>
          <p:nvPr/>
        </p:nvPicPr>
        <p:blipFill>
          <a:blip r:embed="rId3" cstate="print"/>
          <a:srcRect/>
          <a:stretch>
            <a:fillRect/>
          </a:stretch>
        </p:blipFill>
        <p:spPr bwMode="auto">
          <a:xfrm>
            <a:off x="1214414" y="2857496"/>
            <a:ext cx="5000660" cy="2693433"/>
          </a:xfrm>
          <a:prstGeom prst="rect">
            <a:avLst/>
          </a:prstGeom>
          <a:noFill/>
          <a:ln w="9525">
            <a:noFill/>
            <a:miter lim="800000"/>
            <a:headEnd/>
            <a:tailEnd/>
          </a:ln>
          <a:effectLst/>
        </p:spPr>
      </p:pic>
      <p:sp>
        <p:nvSpPr>
          <p:cNvPr id="10" name="Ellipse 9"/>
          <p:cNvSpPr/>
          <p:nvPr/>
        </p:nvSpPr>
        <p:spPr>
          <a:xfrm>
            <a:off x="2786050" y="3643314"/>
            <a:ext cx="428628" cy="2857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avec flèche 11"/>
          <p:cNvCxnSpPr>
            <a:stCxn id="10" idx="6"/>
          </p:cNvCxnSpPr>
          <p:nvPr/>
        </p:nvCxnSpPr>
        <p:spPr>
          <a:xfrm>
            <a:off x="3214678" y="3786190"/>
            <a:ext cx="785818" cy="2857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4"/>
          <a:srcRect/>
          <a:stretch>
            <a:fillRect/>
          </a:stretch>
        </p:blipFill>
        <p:spPr bwMode="auto">
          <a:xfrm>
            <a:off x="6500826" y="2928934"/>
            <a:ext cx="2275676" cy="2571768"/>
          </a:xfrm>
          <a:prstGeom prst="rect">
            <a:avLst/>
          </a:prstGeom>
          <a:noFill/>
          <a:ln w="9525">
            <a:noFill/>
            <a:miter lim="800000"/>
            <a:headEnd/>
            <a:tailEnd/>
          </a:ln>
          <a:effectLst/>
        </p:spPr>
      </p:pic>
      <p:sp>
        <p:nvSpPr>
          <p:cNvPr id="14" name="Ellipse 13"/>
          <p:cNvSpPr/>
          <p:nvPr/>
        </p:nvSpPr>
        <p:spPr>
          <a:xfrm>
            <a:off x="5429256" y="3929066"/>
            <a:ext cx="714380" cy="71438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Ellipse 14"/>
          <p:cNvSpPr/>
          <p:nvPr/>
        </p:nvSpPr>
        <p:spPr>
          <a:xfrm>
            <a:off x="6357950" y="3429000"/>
            <a:ext cx="2143108" cy="2000264"/>
          </a:xfrm>
          <a:prstGeom prst="ellipse">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7" name="Connecteur droit avec flèche 16"/>
          <p:cNvCxnSpPr>
            <a:endCxn id="15" idx="2"/>
          </p:cNvCxnSpPr>
          <p:nvPr/>
        </p:nvCxnSpPr>
        <p:spPr>
          <a:xfrm>
            <a:off x="6143636" y="4429132"/>
            <a:ext cx="214314"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1285852" y="6000768"/>
            <a:ext cx="4286280" cy="369332"/>
          </a:xfrm>
          <a:prstGeom prst="rect">
            <a:avLst/>
          </a:prstGeom>
          <a:noFill/>
        </p:spPr>
        <p:txBody>
          <a:bodyPr wrap="square" rtlCol="0">
            <a:spAutoFit/>
          </a:bodyPr>
          <a:lstStyle/>
          <a:p>
            <a:r>
              <a:rPr lang="fr-FR" dirty="0" smtClean="0"/>
              <a:t>Par sécurité, créer un double par CTRL+J</a:t>
            </a:r>
            <a:endParaRPr lang="fr-FR" dirty="0"/>
          </a:p>
        </p:txBody>
      </p:sp>
    </p:spTree>
  </p:cSld>
  <p:clrMapOvr>
    <a:masterClrMapping/>
  </p:clrMapOvr>
  <p:transition>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6786578" y="6492875"/>
            <a:ext cx="2895600" cy="365125"/>
          </a:xfrm>
        </p:spPr>
        <p:txBody>
          <a:bodyPr/>
          <a:lstStyle/>
          <a:p>
            <a:r>
              <a:rPr lang="fr-FR" dirty="0" smtClean="0"/>
              <a:t>J-Paul VIDAL</a:t>
            </a:r>
            <a:endParaRPr lang="fr-FR" dirty="0"/>
          </a:p>
        </p:txBody>
      </p:sp>
      <p:pic>
        <p:nvPicPr>
          <p:cNvPr id="5" name="Picture 6"/>
          <p:cNvPicPr>
            <a:picLocks noChangeAspect="1" noChangeArrowheads="1"/>
          </p:cNvPicPr>
          <p:nvPr/>
        </p:nvPicPr>
        <p:blipFill>
          <a:blip r:embed="rId2"/>
          <a:srcRect/>
          <a:stretch>
            <a:fillRect/>
          </a:stretch>
        </p:blipFill>
        <p:spPr bwMode="auto">
          <a:xfrm>
            <a:off x="428596" y="142852"/>
            <a:ext cx="2181194" cy="3587758"/>
          </a:xfrm>
          <a:prstGeom prst="rect">
            <a:avLst/>
          </a:prstGeom>
          <a:noFill/>
          <a:ln w="9525">
            <a:noFill/>
            <a:miter lim="800000"/>
            <a:headEnd/>
            <a:tailEnd/>
          </a:ln>
          <a:effectLst/>
        </p:spPr>
      </p:pic>
      <p:sp>
        <p:nvSpPr>
          <p:cNvPr id="6" name="Ellipse 5"/>
          <p:cNvSpPr/>
          <p:nvPr/>
        </p:nvSpPr>
        <p:spPr>
          <a:xfrm>
            <a:off x="1428728" y="857232"/>
            <a:ext cx="357190" cy="3571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714348" y="2428868"/>
            <a:ext cx="357190" cy="3571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avec flèche 8"/>
          <p:cNvCxnSpPr/>
          <p:nvPr/>
        </p:nvCxnSpPr>
        <p:spPr>
          <a:xfrm rot="5400000">
            <a:off x="750067" y="1535893"/>
            <a:ext cx="1071570" cy="57150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2643174" y="142852"/>
            <a:ext cx="2571768" cy="1569660"/>
          </a:xfrm>
          <a:prstGeom prst="rect">
            <a:avLst/>
          </a:prstGeom>
          <a:noFill/>
        </p:spPr>
        <p:txBody>
          <a:bodyPr wrap="square" rtlCol="0">
            <a:spAutoFit/>
          </a:bodyPr>
          <a:lstStyle/>
          <a:p>
            <a:r>
              <a:rPr lang="fr-FR" sz="1600" dirty="0" smtClean="0"/>
              <a:t>   Une nouvelle icone apparait dans les calques pour indiquer que ce traitement s’applique désormais uniquement  au calque </a:t>
            </a:r>
            <a:r>
              <a:rPr lang="fr-FR" sz="1600" dirty="0" smtClean="0"/>
              <a:t> inférieur concerné</a:t>
            </a:r>
            <a:r>
              <a:rPr lang="fr-FR" sz="1600" dirty="0" smtClean="0"/>
              <a:t>.</a:t>
            </a:r>
            <a:endParaRPr lang="fr-FR" sz="1600" dirty="0"/>
          </a:p>
        </p:txBody>
      </p:sp>
      <p:pic>
        <p:nvPicPr>
          <p:cNvPr id="8194" name="Picture 2"/>
          <p:cNvPicPr>
            <a:picLocks noChangeAspect="1" noChangeArrowheads="1"/>
          </p:cNvPicPr>
          <p:nvPr/>
        </p:nvPicPr>
        <p:blipFill>
          <a:blip r:embed="rId3"/>
          <a:srcRect/>
          <a:stretch>
            <a:fillRect/>
          </a:stretch>
        </p:blipFill>
        <p:spPr bwMode="auto">
          <a:xfrm>
            <a:off x="5857884" y="113384"/>
            <a:ext cx="2571768" cy="3029864"/>
          </a:xfrm>
          <a:prstGeom prst="rect">
            <a:avLst/>
          </a:prstGeom>
          <a:noFill/>
          <a:ln w="57150">
            <a:solidFill>
              <a:schemeClr val="tx1"/>
            </a:solidFill>
            <a:miter lim="800000"/>
            <a:headEnd/>
            <a:tailEnd/>
          </a:ln>
          <a:effectLst/>
        </p:spPr>
      </p:pic>
      <p:sp>
        <p:nvSpPr>
          <p:cNvPr id="12" name="ZoneTexte 11"/>
          <p:cNvSpPr txBox="1"/>
          <p:nvPr/>
        </p:nvSpPr>
        <p:spPr>
          <a:xfrm>
            <a:off x="3143240" y="1785926"/>
            <a:ext cx="2643206" cy="830997"/>
          </a:xfrm>
          <a:prstGeom prst="rect">
            <a:avLst/>
          </a:prstGeom>
          <a:noFill/>
        </p:spPr>
        <p:txBody>
          <a:bodyPr wrap="square" rtlCol="0">
            <a:spAutoFit/>
          </a:bodyPr>
          <a:lstStyle/>
          <a:p>
            <a:r>
              <a:rPr lang="fr-FR" sz="1600" dirty="0" smtClean="0"/>
              <a:t>   Outil dégradé pour atténuer la limite entre le ciel et le bâtiment. </a:t>
            </a:r>
            <a:endParaRPr lang="fr-FR" sz="1600" dirty="0"/>
          </a:p>
        </p:txBody>
      </p:sp>
      <p:sp>
        <p:nvSpPr>
          <p:cNvPr id="13" name="ZoneTexte 12"/>
          <p:cNvSpPr txBox="1"/>
          <p:nvPr/>
        </p:nvSpPr>
        <p:spPr>
          <a:xfrm>
            <a:off x="2143108" y="3786190"/>
            <a:ext cx="3857652" cy="830997"/>
          </a:xfrm>
          <a:prstGeom prst="rect">
            <a:avLst/>
          </a:prstGeom>
          <a:noFill/>
        </p:spPr>
        <p:txBody>
          <a:bodyPr wrap="square" rtlCol="0">
            <a:spAutoFit/>
          </a:bodyPr>
          <a:lstStyle/>
          <a:p>
            <a:r>
              <a:rPr lang="fr-FR" sz="1600" dirty="0" smtClean="0"/>
              <a:t>Pour finir, on regroupe tous ces réglages dans un groupe. On actives tous les calques concernés et on clique sur </a:t>
            </a:r>
            <a:r>
              <a:rPr lang="fr-FR" sz="1600" dirty="0" smtClean="0">
                <a:solidFill>
                  <a:srgbClr val="FF0000"/>
                </a:solidFill>
              </a:rPr>
              <a:t>créer un groupe</a:t>
            </a:r>
            <a:r>
              <a:rPr lang="fr-FR" sz="1600" dirty="0" smtClean="0"/>
              <a:t>. </a:t>
            </a:r>
            <a:endParaRPr lang="fr-FR" sz="1600" dirty="0"/>
          </a:p>
        </p:txBody>
      </p:sp>
      <p:pic>
        <p:nvPicPr>
          <p:cNvPr id="8196" name="Picture 4"/>
          <p:cNvPicPr>
            <a:picLocks noChangeAspect="1" noChangeArrowheads="1"/>
          </p:cNvPicPr>
          <p:nvPr/>
        </p:nvPicPr>
        <p:blipFill>
          <a:blip r:embed="rId4"/>
          <a:srcRect/>
          <a:stretch>
            <a:fillRect/>
          </a:stretch>
        </p:blipFill>
        <p:spPr bwMode="auto">
          <a:xfrm>
            <a:off x="5929322" y="3286124"/>
            <a:ext cx="2428892" cy="3050074"/>
          </a:xfrm>
          <a:prstGeom prst="rect">
            <a:avLst/>
          </a:prstGeom>
          <a:noFill/>
          <a:ln w="9525">
            <a:noFill/>
            <a:miter lim="800000"/>
            <a:headEnd/>
            <a:tailEnd/>
          </a:ln>
          <a:effectLst/>
        </p:spPr>
      </p:pic>
      <p:sp>
        <p:nvSpPr>
          <p:cNvPr id="16" name="Ellipse 15"/>
          <p:cNvSpPr/>
          <p:nvPr/>
        </p:nvSpPr>
        <p:spPr>
          <a:xfrm>
            <a:off x="7572396" y="6000768"/>
            <a:ext cx="357190" cy="3571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Connecteur droit avec flèche 17"/>
          <p:cNvCxnSpPr/>
          <p:nvPr/>
        </p:nvCxnSpPr>
        <p:spPr>
          <a:xfrm>
            <a:off x="5857884" y="4572008"/>
            <a:ext cx="1838259" cy="148106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197" name="Picture 5"/>
          <p:cNvPicPr>
            <a:picLocks noChangeAspect="1" noChangeArrowheads="1"/>
          </p:cNvPicPr>
          <p:nvPr/>
        </p:nvPicPr>
        <p:blipFill>
          <a:blip r:embed="rId5"/>
          <a:srcRect/>
          <a:stretch>
            <a:fillRect/>
          </a:stretch>
        </p:blipFill>
        <p:spPr bwMode="auto">
          <a:xfrm>
            <a:off x="3143240" y="4857760"/>
            <a:ext cx="2428892" cy="1748510"/>
          </a:xfrm>
          <a:prstGeom prst="rect">
            <a:avLst/>
          </a:prstGeom>
          <a:noFill/>
          <a:ln w="9525">
            <a:noFill/>
            <a:miter lim="800000"/>
            <a:headEnd/>
            <a:tailEnd/>
          </a:ln>
          <a:effectLst/>
        </p:spPr>
      </p:pic>
      <p:sp>
        <p:nvSpPr>
          <p:cNvPr id="21" name="ZoneTexte 20"/>
          <p:cNvSpPr txBox="1"/>
          <p:nvPr/>
        </p:nvSpPr>
        <p:spPr>
          <a:xfrm>
            <a:off x="1785918" y="4857760"/>
            <a:ext cx="1357322" cy="1815882"/>
          </a:xfrm>
          <a:prstGeom prst="rect">
            <a:avLst/>
          </a:prstGeom>
          <a:noFill/>
        </p:spPr>
        <p:txBody>
          <a:bodyPr wrap="square" rtlCol="0">
            <a:spAutoFit/>
          </a:bodyPr>
          <a:lstStyle/>
          <a:p>
            <a:r>
              <a:rPr lang="fr-FR" sz="1600" dirty="0" smtClean="0"/>
              <a:t>  Le groupe est créer. Il suffit de cliquer dessus pour l’ouvrir et modifier son contenu.</a:t>
            </a:r>
            <a:endParaRPr lang="fr-FR" sz="1600" dirty="0"/>
          </a:p>
        </p:txBody>
      </p:sp>
      <p:sp>
        <p:nvSpPr>
          <p:cNvPr id="22" name="ZoneTexte 21"/>
          <p:cNvSpPr txBox="1"/>
          <p:nvPr/>
        </p:nvSpPr>
        <p:spPr>
          <a:xfrm>
            <a:off x="142844" y="5000636"/>
            <a:ext cx="1571636" cy="1077218"/>
          </a:xfrm>
          <a:prstGeom prst="rect">
            <a:avLst/>
          </a:prstGeom>
          <a:solidFill>
            <a:schemeClr val="accent6">
              <a:lumMod val="20000"/>
              <a:lumOff val="80000"/>
            </a:schemeClr>
          </a:solidFill>
          <a:ln w="28575">
            <a:solidFill>
              <a:srgbClr val="FF0000"/>
            </a:solidFill>
          </a:ln>
        </p:spPr>
        <p:txBody>
          <a:bodyPr wrap="square" rtlCol="0">
            <a:spAutoFit/>
          </a:bodyPr>
          <a:lstStyle/>
          <a:p>
            <a:r>
              <a:rPr lang="fr-FR" sz="1600" dirty="0" smtClean="0"/>
              <a:t>  Pour les plus courageux: suppression des personnages.</a:t>
            </a:r>
            <a:endParaRPr lang="fr-FR" sz="1600" dirty="0"/>
          </a:p>
        </p:txBody>
      </p:sp>
    </p:spTree>
  </p:cSld>
  <p:clrMapOvr>
    <a:masterClrMapping/>
  </p:clrMapOvr>
  <p:transition>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6248400" y="6357958"/>
            <a:ext cx="2895600" cy="365125"/>
          </a:xfrm>
        </p:spPr>
        <p:txBody>
          <a:bodyPr/>
          <a:lstStyle/>
          <a:p>
            <a:r>
              <a:rPr lang="fr-FR" dirty="0" smtClean="0"/>
              <a:t>J-Paul VIDAL</a:t>
            </a:r>
            <a:endParaRPr lang="fr-FR" dirty="0"/>
          </a:p>
        </p:txBody>
      </p:sp>
      <p:sp>
        <p:nvSpPr>
          <p:cNvPr id="5" name="ZoneTexte 4"/>
          <p:cNvSpPr txBox="1"/>
          <p:nvPr/>
        </p:nvSpPr>
        <p:spPr>
          <a:xfrm>
            <a:off x="285720" y="142852"/>
            <a:ext cx="8358246" cy="707886"/>
          </a:xfrm>
          <a:prstGeom prst="rect">
            <a:avLst/>
          </a:prstGeom>
          <a:noFill/>
          <a:ln w="28575">
            <a:solidFill>
              <a:srgbClr val="FF0000"/>
            </a:solidFill>
          </a:ln>
        </p:spPr>
        <p:txBody>
          <a:bodyPr wrap="square" rtlCol="0">
            <a:spAutoFit/>
          </a:bodyPr>
          <a:lstStyle/>
          <a:p>
            <a:r>
              <a:rPr lang="fr-FR" sz="2000" b="1" dirty="0" smtClean="0"/>
              <a:t>Exercice N° 2 : utilisation des masques de fusion avec calques de réglages et (ou) menu filtres.</a:t>
            </a:r>
            <a:endParaRPr lang="fr-FR" sz="2000" b="1" dirty="0"/>
          </a:p>
        </p:txBody>
      </p:sp>
      <p:sp>
        <p:nvSpPr>
          <p:cNvPr id="6" name="ZoneTexte 5"/>
          <p:cNvSpPr txBox="1"/>
          <p:nvPr/>
        </p:nvSpPr>
        <p:spPr>
          <a:xfrm>
            <a:off x="357158" y="928670"/>
            <a:ext cx="2500330" cy="400110"/>
          </a:xfrm>
          <a:prstGeom prst="rect">
            <a:avLst/>
          </a:prstGeom>
          <a:noFill/>
        </p:spPr>
        <p:txBody>
          <a:bodyPr wrap="square" rtlCol="0">
            <a:spAutoFit/>
          </a:bodyPr>
          <a:lstStyle/>
          <a:p>
            <a:r>
              <a:rPr lang="fr-FR" sz="2000" b="1" dirty="0" smtClean="0"/>
              <a:t>- Utilisation d’un filtre</a:t>
            </a:r>
            <a:endParaRPr lang="fr-FR" sz="2000" b="1" dirty="0"/>
          </a:p>
        </p:txBody>
      </p:sp>
      <p:pic>
        <p:nvPicPr>
          <p:cNvPr id="1026" name="Picture 2"/>
          <p:cNvPicPr>
            <a:picLocks noChangeAspect="1" noChangeArrowheads="1"/>
          </p:cNvPicPr>
          <p:nvPr/>
        </p:nvPicPr>
        <p:blipFill>
          <a:blip r:embed="rId2" cstate="print"/>
          <a:srcRect/>
          <a:stretch>
            <a:fillRect/>
          </a:stretch>
        </p:blipFill>
        <p:spPr bwMode="auto">
          <a:xfrm>
            <a:off x="285720" y="1357298"/>
            <a:ext cx="3857652" cy="22328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214282" y="3071810"/>
            <a:ext cx="1500198" cy="875770"/>
          </a:xfrm>
          <a:prstGeom prst="rect">
            <a:avLst/>
          </a:prstGeom>
          <a:noFill/>
          <a:ln w="9525">
            <a:noFill/>
            <a:miter lim="800000"/>
            <a:headEnd/>
            <a:tailEnd/>
          </a:ln>
          <a:effectLst/>
        </p:spPr>
      </p:pic>
      <p:sp>
        <p:nvSpPr>
          <p:cNvPr id="9" name="ZoneTexte 8"/>
          <p:cNvSpPr txBox="1"/>
          <p:nvPr/>
        </p:nvSpPr>
        <p:spPr>
          <a:xfrm>
            <a:off x="4357686" y="1357298"/>
            <a:ext cx="3643338" cy="1600438"/>
          </a:xfrm>
          <a:prstGeom prst="rect">
            <a:avLst/>
          </a:prstGeom>
          <a:noFill/>
        </p:spPr>
        <p:txBody>
          <a:bodyPr wrap="square" rtlCol="0">
            <a:spAutoFit/>
          </a:bodyPr>
          <a:lstStyle/>
          <a:p>
            <a:r>
              <a:rPr lang="fr-FR" sz="1400" dirty="0" smtClean="0"/>
              <a:t>- Avec l’outil lasso et un contour progressif assez grand (ici 50 px), prendre la fleur, tige et quelques feuilles sans précaution particulière mais au plus près.</a:t>
            </a:r>
          </a:p>
          <a:p>
            <a:pPr>
              <a:buFontTx/>
              <a:buChar char="-"/>
            </a:pPr>
            <a:r>
              <a:rPr lang="fr-FR" sz="1400" dirty="0" smtClean="0"/>
              <a:t> Inverser la sélection via</a:t>
            </a:r>
          </a:p>
          <a:p>
            <a:r>
              <a:rPr lang="fr-FR" sz="1400" dirty="0" smtClean="0"/>
              <a:t> le menu sélection.</a:t>
            </a:r>
          </a:p>
          <a:p>
            <a:endParaRPr lang="fr-FR" sz="1400" dirty="0"/>
          </a:p>
        </p:txBody>
      </p:sp>
      <p:pic>
        <p:nvPicPr>
          <p:cNvPr id="1028" name="Picture 4"/>
          <p:cNvPicPr>
            <a:picLocks noChangeAspect="1" noChangeArrowheads="1"/>
          </p:cNvPicPr>
          <p:nvPr/>
        </p:nvPicPr>
        <p:blipFill>
          <a:blip r:embed="rId4"/>
          <a:srcRect/>
          <a:stretch>
            <a:fillRect/>
          </a:stretch>
        </p:blipFill>
        <p:spPr bwMode="auto">
          <a:xfrm>
            <a:off x="6357950" y="2214554"/>
            <a:ext cx="1544687" cy="679450"/>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214282" y="4071942"/>
            <a:ext cx="2000264" cy="2521681"/>
          </a:xfrm>
          <a:prstGeom prst="rect">
            <a:avLst/>
          </a:prstGeom>
          <a:noFill/>
          <a:ln w="9525">
            <a:noFill/>
            <a:miter lim="800000"/>
            <a:headEnd/>
            <a:tailEnd/>
          </a:ln>
          <a:effectLst/>
        </p:spPr>
      </p:pic>
      <p:sp>
        <p:nvSpPr>
          <p:cNvPr id="12" name="ZoneTexte 11"/>
          <p:cNvSpPr txBox="1"/>
          <p:nvPr/>
        </p:nvSpPr>
        <p:spPr>
          <a:xfrm>
            <a:off x="2285984" y="4071942"/>
            <a:ext cx="1857388" cy="2246769"/>
          </a:xfrm>
          <a:prstGeom prst="rect">
            <a:avLst/>
          </a:prstGeom>
          <a:noFill/>
        </p:spPr>
        <p:txBody>
          <a:bodyPr wrap="square" rtlCol="0">
            <a:spAutoFit/>
          </a:bodyPr>
          <a:lstStyle/>
          <a:p>
            <a:r>
              <a:rPr lang="fr-FR" sz="1400" dirty="0" smtClean="0"/>
              <a:t>Comme beaucoup de photographes aiment un fond flou alors appliquer un flou gaussien ou autre. Une boite de dialogue s’ouvre et régler le </a:t>
            </a:r>
            <a:r>
              <a:rPr lang="fr-FR" sz="1400" b="1" dirty="0" smtClean="0">
                <a:solidFill>
                  <a:srgbClr val="FF0000"/>
                </a:solidFill>
              </a:rPr>
              <a:t>rayon</a:t>
            </a:r>
            <a:r>
              <a:rPr lang="fr-FR" sz="1400" dirty="0" smtClean="0"/>
              <a:t> pour obtenir une harmonie parfaite. Ok</a:t>
            </a:r>
            <a:endParaRPr lang="fr-FR" sz="1400" dirty="0"/>
          </a:p>
        </p:txBody>
      </p:sp>
      <p:pic>
        <p:nvPicPr>
          <p:cNvPr id="1030" name="Picture 6"/>
          <p:cNvPicPr>
            <a:picLocks noChangeAspect="1" noChangeArrowheads="1"/>
          </p:cNvPicPr>
          <p:nvPr/>
        </p:nvPicPr>
        <p:blipFill>
          <a:blip r:embed="rId6"/>
          <a:srcRect/>
          <a:stretch>
            <a:fillRect/>
          </a:stretch>
        </p:blipFill>
        <p:spPr bwMode="auto">
          <a:xfrm>
            <a:off x="4143372" y="4214818"/>
            <a:ext cx="1785950" cy="1796677"/>
          </a:xfrm>
          <a:prstGeom prst="rect">
            <a:avLst/>
          </a:prstGeom>
          <a:noFill/>
          <a:ln w="9525">
            <a:noFill/>
            <a:miter lim="800000"/>
            <a:headEnd/>
            <a:tailEnd/>
          </a:ln>
          <a:effectLst/>
        </p:spPr>
      </p:pic>
      <p:cxnSp>
        <p:nvCxnSpPr>
          <p:cNvPr id="16" name="Connecteur droit avec flèche 15"/>
          <p:cNvCxnSpPr/>
          <p:nvPr/>
        </p:nvCxnSpPr>
        <p:spPr>
          <a:xfrm>
            <a:off x="3929058" y="5572140"/>
            <a:ext cx="857256" cy="28575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6000760" y="3929066"/>
            <a:ext cx="3000396" cy="2462213"/>
          </a:xfrm>
          <a:prstGeom prst="rect">
            <a:avLst/>
          </a:prstGeom>
          <a:noFill/>
          <a:ln w="28575">
            <a:solidFill>
              <a:srgbClr val="00B0F0"/>
            </a:solidFill>
          </a:ln>
        </p:spPr>
        <p:txBody>
          <a:bodyPr wrap="square" rtlCol="0">
            <a:spAutoFit/>
          </a:bodyPr>
          <a:lstStyle/>
          <a:p>
            <a:r>
              <a:rPr lang="fr-FR" sz="1400" b="1" i="1" dirty="0" smtClean="0">
                <a:solidFill>
                  <a:srgbClr val="00B0F0"/>
                </a:solidFill>
              </a:rPr>
              <a:t>Le flou à bien été appliqué mais aucun masque n’a été ajouté dans la palette des calques car le travail à été réaliser sur un calque</a:t>
            </a:r>
            <a:r>
              <a:rPr lang="fr-FR" sz="1400" b="1" i="1" dirty="0" smtClean="0">
                <a:solidFill>
                  <a:schemeClr val="accent3">
                    <a:lumMod val="75000"/>
                  </a:schemeClr>
                </a:solidFill>
              </a:rPr>
              <a:t> pixélisé</a:t>
            </a:r>
            <a:r>
              <a:rPr lang="fr-FR" sz="1400" b="1" i="1" dirty="0" smtClean="0">
                <a:solidFill>
                  <a:srgbClr val="00B0F0"/>
                </a:solidFill>
              </a:rPr>
              <a:t>.  Impossible d’apporter des modifications  car le calque à été détérioré.</a:t>
            </a:r>
          </a:p>
          <a:p>
            <a:r>
              <a:rPr lang="fr-FR" sz="1400" b="1" i="1" dirty="0" smtClean="0">
                <a:solidFill>
                  <a:srgbClr val="00B0F0"/>
                </a:solidFill>
              </a:rPr>
              <a:t>Il faut revenir en arrière pour annuler le flou gaussien et rendre ce calque en </a:t>
            </a:r>
            <a:r>
              <a:rPr lang="fr-FR" sz="1400" b="1" i="1" dirty="0" smtClean="0">
                <a:solidFill>
                  <a:schemeClr val="accent3">
                    <a:lumMod val="75000"/>
                  </a:schemeClr>
                </a:solidFill>
              </a:rPr>
              <a:t>objet dynamique </a:t>
            </a:r>
          </a:p>
          <a:p>
            <a:r>
              <a:rPr lang="fr-FR" sz="1400" b="1" i="1" dirty="0" smtClean="0">
                <a:solidFill>
                  <a:srgbClr val="00B0F0"/>
                </a:solidFill>
              </a:rPr>
              <a:t>Voir comment sur la diapo suivants. </a:t>
            </a:r>
          </a:p>
        </p:txBody>
      </p:sp>
    </p:spTree>
  </p:cSld>
  <p:clrMapOvr>
    <a:masterClrMapping/>
  </p:clrMapOvr>
  <p:transition>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4286248" y="3500438"/>
            <a:ext cx="2143140" cy="1977338"/>
          </a:xfrm>
          <a:prstGeom prst="rect">
            <a:avLst/>
          </a:prstGeom>
          <a:noFill/>
          <a:ln w="9525">
            <a:noFill/>
            <a:miter lim="800000"/>
            <a:headEnd/>
            <a:tailEnd/>
          </a:ln>
          <a:effectLst/>
        </p:spPr>
      </p:pic>
      <p:sp>
        <p:nvSpPr>
          <p:cNvPr id="4" name="Espace réservé du pied de page 3"/>
          <p:cNvSpPr>
            <a:spLocks noGrp="1"/>
          </p:cNvSpPr>
          <p:nvPr>
            <p:ph type="ftr" sz="quarter" idx="11"/>
          </p:nvPr>
        </p:nvSpPr>
        <p:spPr>
          <a:xfrm>
            <a:off x="7072330" y="6357958"/>
            <a:ext cx="2895600" cy="365125"/>
          </a:xfrm>
        </p:spPr>
        <p:txBody>
          <a:bodyPr/>
          <a:lstStyle/>
          <a:p>
            <a:r>
              <a:rPr lang="fr-FR" dirty="0" smtClean="0"/>
              <a:t>J-Paul VIDAL</a:t>
            </a:r>
            <a:endParaRPr lang="fr-FR" dirty="0"/>
          </a:p>
        </p:txBody>
      </p:sp>
      <p:pic>
        <p:nvPicPr>
          <p:cNvPr id="2050" name="Picture 2"/>
          <p:cNvPicPr>
            <a:picLocks noChangeAspect="1" noChangeArrowheads="1"/>
          </p:cNvPicPr>
          <p:nvPr/>
        </p:nvPicPr>
        <p:blipFill>
          <a:blip r:embed="rId3"/>
          <a:srcRect/>
          <a:stretch>
            <a:fillRect/>
          </a:stretch>
        </p:blipFill>
        <p:spPr bwMode="auto">
          <a:xfrm>
            <a:off x="214282" y="214290"/>
            <a:ext cx="3333773" cy="2857520"/>
          </a:xfrm>
          <a:prstGeom prst="rect">
            <a:avLst/>
          </a:prstGeom>
          <a:noFill/>
          <a:ln w="9525">
            <a:noFill/>
            <a:miter lim="800000"/>
            <a:headEnd/>
            <a:tailEnd/>
          </a:ln>
          <a:effectLst/>
        </p:spPr>
      </p:pic>
      <p:sp>
        <p:nvSpPr>
          <p:cNvPr id="6" name="ZoneTexte 5"/>
          <p:cNvSpPr txBox="1"/>
          <p:nvPr/>
        </p:nvSpPr>
        <p:spPr>
          <a:xfrm rot="20936176">
            <a:off x="3012635" y="1710686"/>
            <a:ext cx="1857388" cy="523220"/>
          </a:xfrm>
          <a:prstGeom prst="rect">
            <a:avLst/>
          </a:prstGeom>
          <a:noFill/>
        </p:spPr>
        <p:txBody>
          <a:bodyPr wrap="square" rtlCol="0">
            <a:spAutoFit/>
          </a:bodyPr>
          <a:lstStyle/>
          <a:p>
            <a:r>
              <a:rPr lang="fr-FR" sz="1400" b="1" dirty="0" smtClean="0">
                <a:solidFill>
                  <a:srgbClr val="FF0000"/>
                </a:solidFill>
              </a:rPr>
              <a:t>Clic droit sur le calque,</a:t>
            </a:r>
          </a:p>
          <a:p>
            <a:r>
              <a:rPr lang="fr-FR" sz="1400" b="1" dirty="0" smtClean="0">
                <a:solidFill>
                  <a:srgbClr val="FF0000"/>
                </a:solidFill>
              </a:rPr>
              <a:t>Partie bleue.</a:t>
            </a:r>
            <a:endParaRPr lang="fr-FR" sz="1400" b="1" dirty="0">
              <a:solidFill>
                <a:srgbClr val="FF0000"/>
              </a:solidFill>
            </a:endParaRPr>
          </a:p>
        </p:txBody>
      </p:sp>
      <p:pic>
        <p:nvPicPr>
          <p:cNvPr id="2051" name="Picture 3"/>
          <p:cNvPicPr>
            <a:picLocks noChangeAspect="1" noChangeArrowheads="1"/>
          </p:cNvPicPr>
          <p:nvPr/>
        </p:nvPicPr>
        <p:blipFill>
          <a:blip r:embed="rId4"/>
          <a:srcRect/>
          <a:stretch>
            <a:fillRect/>
          </a:stretch>
        </p:blipFill>
        <p:spPr bwMode="auto">
          <a:xfrm>
            <a:off x="4786314" y="142852"/>
            <a:ext cx="2152458" cy="2000264"/>
          </a:xfrm>
          <a:prstGeom prst="rect">
            <a:avLst/>
          </a:prstGeom>
          <a:noFill/>
          <a:ln w="9525">
            <a:noFill/>
            <a:miter lim="800000"/>
            <a:headEnd/>
            <a:tailEnd/>
          </a:ln>
          <a:effectLst/>
        </p:spPr>
      </p:pic>
      <p:sp>
        <p:nvSpPr>
          <p:cNvPr id="8" name="ZoneTexte 7"/>
          <p:cNvSpPr txBox="1"/>
          <p:nvPr/>
        </p:nvSpPr>
        <p:spPr>
          <a:xfrm>
            <a:off x="7000892" y="500042"/>
            <a:ext cx="1928826" cy="1169551"/>
          </a:xfrm>
          <a:prstGeom prst="rect">
            <a:avLst/>
          </a:prstGeom>
          <a:noFill/>
        </p:spPr>
        <p:txBody>
          <a:bodyPr wrap="square" rtlCol="0">
            <a:spAutoFit/>
          </a:bodyPr>
          <a:lstStyle/>
          <a:p>
            <a:r>
              <a:rPr lang="fr-FR" sz="1400" dirty="0" smtClean="0"/>
              <a:t>En bas, à droite, une icone apparait pour rappeler que le calque à bien été converti en </a:t>
            </a:r>
            <a:r>
              <a:rPr lang="fr-FR" sz="1400" b="1" dirty="0" smtClean="0">
                <a:solidFill>
                  <a:srgbClr val="0070C0"/>
                </a:solidFill>
              </a:rPr>
              <a:t>objet dynamique</a:t>
            </a:r>
            <a:r>
              <a:rPr lang="fr-FR" sz="1400" dirty="0" smtClean="0"/>
              <a:t>.</a:t>
            </a:r>
            <a:endParaRPr lang="fr-FR" sz="1400" dirty="0"/>
          </a:p>
        </p:txBody>
      </p:sp>
      <p:sp>
        <p:nvSpPr>
          <p:cNvPr id="9" name="Ellipse 8"/>
          <p:cNvSpPr/>
          <p:nvPr/>
        </p:nvSpPr>
        <p:spPr>
          <a:xfrm>
            <a:off x="5643570" y="785794"/>
            <a:ext cx="642942" cy="6429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4643438" y="2285992"/>
            <a:ext cx="4286248" cy="1169551"/>
          </a:xfrm>
          <a:prstGeom prst="rect">
            <a:avLst/>
          </a:prstGeom>
          <a:noFill/>
        </p:spPr>
        <p:txBody>
          <a:bodyPr wrap="square" rtlCol="0">
            <a:spAutoFit/>
          </a:bodyPr>
          <a:lstStyle/>
          <a:p>
            <a:r>
              <a:rPr lang="fr-FR" sz="1400" dirty="0" smtClean="0"/>
              <a:t>   Réinstaller le filtre comme précédemment. Maintenant un </a:t>
            </a:r>
            <a:r>
              <a:rPr lang="fr-FR" sz="1400" dirty="0" smtClean="0"/>
              <a:t>filtre dynamique(qui fonctionne comme masque de fusion) </a:t>
            </a:r>
            <a:r>
              <a:rPr lang="fr-FR" sz="1400" dirty="0" smtClean="0"/>
              <a:t>à bien été inséré avec le filtre flou. En fermant l’œil devant chaque calque on remarque que le calque d’origine n’a subit aucune altération. </a:t>
            </a:r>
            <a:endParaRPr lang="fr-FR" sz="1400" dirty="0"/>
          </a:p>
        </p:txBody>
      </p:sp>
      <p:pic>
        <p:nvPicPr>
          <p:cNvPr id="2052" name="Picture 4"/>
          <p:cNvPicPr>
            <a:picLocks noChangeAspect="1" noChangeArrowheads="1"/>
          </p:cNvPicPr>
          <p:nvPr/>
        </p:nvPicPr>
        <p:blipFill>
          <a:blip r:embed="rId5"/>
          <a:srcRect/>
          <a:stretch>
            <a:fillRect/>
          </a:stretch>
        </p:blipFill>
        <p:spPr bwMode="auto">
          <a:xfrm>
            <a:off x="142844" y="3643314"/>
            <a:ext cx="2130151" cy="2143140"/>
          </a:xfrm>
          <a:prstGeom prst="rect">
            <a:avLst/>
          </a:prstGeom>
          <a:noFill/>
          <a:ln w="9525">
            <a:noFill/>
            <a:miter lim="800000"/>
            <a:headEnd/>
            <a:tailEnd/>
          </a:ln>
          <a:effectLst/>
        </p:spPr>
      </p:pic>
      <p:sp>
        <p:nvSpPr>
          <p:cNvPr id="12" name="ZoneTexte 11"/>
          <p:cNvSpPr txBox="1"/>
          <p:nvPr/>
        </p:nvSpPr>
        <p:spPr>
          <a:xfrm>
            <a:off x="2428860" y="3643314"/>
            <a:ext cx="1928826" cy="2893100"/>
          </a:xfrm>
          <a:prstGeom prst="rect">
            <a:avLst/>
          </a:prstGeom>
          <a:noFill/>
        </p:spPr>
        <p:txBody>
          <a:bodyPr wrap="square" rtlCol="0">
            <a:spAutoFit/>
          </a:bodyPr>
          <a:lstStyle/>
          <a:p>
            <a:r>
              <a:rPr lang="fr-FR" sz="1400" dirty="0" smtClean="0"/>
              <a:t>  Un clic sur</a:t>
            </a:r>
            <a:r>
              <a:rPr lang="fr-FR" sz="1400" b="1" dirty="0" smtClean="0">
                <a:solidFill>
                  <a:srgbClr val="0070C0"/>
                </a:solidFill>
              </a:rPr>
              <a:t> flou gaussien </a:t>
            </a:r>
            <a:r>
              <a:rPr lang="fr-FR" sz="1400" dirty="0" smtClean="0"/>
              <a:t>ouvre à nouveau la boite de dialogue pour une retouche éventuelle.</a:t>
            </a:r>
          </a:p>
          <a:p>
            <a:endParaRPr lang="fr-FR" sz="1400" dirty="0" smtClean="0"/>
          </a:p>
          <a:p>
            <a:endParaRPr lang="fr-FR" sz="1400" dirty="0" smtClean="0"/>
          </a:p>
          <a:p>
            <a:endParaRPr lang="fr-FR" sz="1400" dirty="0" smtClean="0"/>
          </a:p>
          <a:p>
            <a:r>
              <a:rPr lang="fr-FR" sz="1400" dirty="0" smtClean="0"/>
              <a:t>    En rendant le masque actif on peut retoucher la sélection avec l’outil pinceau noir ou blanc.</a:t>
            </a:r>
          </a:p>
          <a:p>
            <a:endParaRPr lang="fr-FR" sz="1400" dirty="0"/>
          </a:p>
        </p:txBody>
      </p:sp>
      <p:pic>
        <p:nvPicPr>
          <p:cNvPr id="2054" name="Picture 6"/>
          <p:cNvPicPr>
            <a:picLocks noChangeAspect="1" noChangeArrowheads="1"/>
          </p:cNvPicPr>
          <p:nvPr/>
        </p:nvPicPr>
        <p:blipFill>
          <a:blip r:embed="rId6"/>
          <a:srcRect/>
          <a:stretch>
            <a:fillRect/>
          </a:stretch>
        </p:blipFill>
        <p:spPr bwMode="auto">
          <a:xfrm>
            <a:off x="6000760" y="4500570"/>
            <a:ext cx="2852223" cy="1857388"/>
          </a:xfrm>
          <a:prstGeom prst="rect">
            <a:avLst/>
          </a:prstGeom>
          <a:noFill/>
          <a:ln w="9525">
            <a:noFill/>
            <a:miter lim="800000"/>
            <a:headEnd/>
            <a:tailEnd/>
          </a:ln>
          <a:effectLst/>
        </p:spPr>
      </p:pic>
      <p:pic>
        <p:nvPicPr>
          <p:cNvPr id="1027" name="Picture 3"/>
          <p:cNvPicPr>
            <a:picLocks noChangeAspect="1" noChangeArrowheads="1"/>
          </p:cNvPicPr>
          <p:nvPr/>
        </p:nvPicPr>
        <p:blipFill>
          <a:blip r:embed="rId7"/>
          <a:srcRect/>
          <a:stretch>
            <a:fillRect/>
          </a:stretch>
        </p:blipFill>
        <p:spPr bwMode="auto">
          <a:xfrm>
            <a:off x="5286380" y="5572140"/>
            <a:ext cx="790575" cy="809625"/>
          </a:xfrm>
          <a:prstGeom prst="rect">
            <a:avLst/>
          </a:prstGeom>
          <a:noFill/>
          <a:ln w="9525">
            <a:noFill/>
            <a:miter lim="800000"/>
            <a:headEnd/>
            <a:tailEnd/>
          </a:ln>
          <a:effectLst/>
        </p:spPr>
      </p:pic>
      <p:cxnSp>
        <p:nvCxnSpPr>
          <p:cNvPr id="16" name="Connecteur droit avec flèche 15"/>
          <p:cNvCxnSpPr/>
          <p:nvPr/>
        </p:nvCxnSpPr>
        <p:spPr>
          <a:xfrm>
            <a:off x="4286248" y="6072206"/>
            <a:ext cx="857256"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Ellipse 16"/>
          <p:cNvSpPr/>
          <p:nvPr/>
        </p:nvSpPr>
        <p:spPr>
          <a:xfrm>
            <a:off x="357158" y="4500570"/>
            <a:ext cx="1571636" cy="8572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en angle 18"/>
          <p:cNvCxnSpPr/>
          <p:nvPr/>
        </p:nvCxnSpPr>
        <p:spPr>
          <a:xfrm rot="10800000" flipV="1">
            <a:off x="1643042" y="3214686"/>
            <a:ext cx="2214578" cy="1571636"/>
          </a:xfrm>
          <a:prstGeom prst="bentConnector3">
            <a:avLst>
              <a:gd name="adj1" fmla="val 65944"/>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Forme 25"/>
          <p:cNvCxnSpPr/>
          <p:nvPr/>
        </p:nvCxnSpPr>
        <p:spPr>
          <a:xfrm flipV="1">
            <a:off x="3857620" y="2739240"/>
            <a:ext cx="786612" cy="475446"/>
          </a:xfrm>
          <a:prstGeom prst="bentConnector3">
            <a:avLst>
              <a:gd name="adj1"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6572264" y="3500438"/>
            <a:ext cx="2428892" cy="954107"/>
          </a:xfrm>
          <a:prstGeom prst="rect">
            <a:avLst/>
          </a:prstGeom>
          <a:noFill/>
        </p:spPr>
        <p:txBody>
          <a:bodyPr wrap="square" rtlCol="0">
            <a:spAutoFit/>
          </a:bodyPr>
          <a:lstStyle/>
          <a:p>
            <a:r>
              <a:rPr lang="fr-FR" sz="1400" dirty="0" smtClean="0"/>
              <a:t>Réglage du pinceau avec opacité d’environ 40%.</a:t>
            </a:r>
          </a:p>
          <a:p>
            <a:r>
              <a:rPr lang="fr-FR" sz="1400" dirty="0" smtClean="0"/>
              <a:t>Agir par petites touches successives.</a:t>
            </a:r>
            <a:endParaRPr lang="fr-FR" sz="1400" dirty="0"/>
          </a:p>
        </p:txBody>
      </p:sp>
      <p:cxnSp>
        <p:nvCxnSpPr>
          <p:cNvPr id="35" name="Connecteur droit avec flèche 34"/>
          <p:cNvCxnSpPr/>
          <p:nvPr/>
        </p:nvCxnSpPr>
        <p:spPr>
          <a:xfrm rot="5400000">
            <a:off x="7572396" y="4643446"/>
            <a:ext cx="785818" cy="71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142844" y="6357958"/>
            <a:ext cx="7643866" cy="369332"/>
          </a:xfrm>
          <a:prstGeom prst="rect">
            <a:avLst/>
          </a:prstGeom>
          <a:noFill/>
        </p:spPr>
        <p:txBody>
          <a:bodyPr wrap="square" rtlCol="0">
            <a:spAutoFit/>
          </a:bodyPr>
          <a:lstStyle/>
          <a:p>
            <a:r>
              <a:rPr lang="fr-FR" dirty="0" smtClean="0">
                <a:solidFill>
                  <a:srgbClr val="0070C0"/>
                </a:solidFill>
              </a:rPr>
              <a:t>Comparer le résultat avec l’original (</a:t>
            </a:r>
            <a:r>
              <a:rPr lang="fr-FR" sz="1400" dirty="0" smtClean="0">
                <a:solidFill>
                  <a:srgbClr val="0070C0"/>
                </a:solidFill>
              </a:rPr>
              <a:t>en fermant l’œil devant le calque traité</a:t>
            </a:r>
            <a:r>
              <a:rPr lang="fr-FR" dirty="0" smtClean="0">
                <a:solidFill>
                  <a:srgbClr val="0070C0"/>
                </a:solidFill>
              </a:rPr>
              <a:t>) </a:t>
            </a:r>
            <a:endParaRPr lang="fr-FR" dirty="0">
              <a:solidFill>
                <a:srgbClr val="0070C0"/>
              </a:solidFill>
            </a:endParaRPr>
          </a:p>
        </p:txBody>
      </p:sp>
    </p:spTree>
  </p:cSld>
  <p:clrMapOvr>
    <a:masterClrMapping/>
  </p:clrMapOvr>
  <p:transition>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6929454" y="6492875"/>
            <a:ext cx="2895600" cy="365125"/>
          </a:xfrm>
        </p:spPr>
        <p:txBody>
          <a:bodyPr/>
          <a:lstStyle/>
          <a:p>
            <a:r>
              <a:rPr lang="fr-FR" dirty="0" smtClean="0"/>
              <a:t>J-Paul VIDAL</a:t>
            </a:r>
            <a:endParaRPr lang="fr-FR" dirty="0"/>
          </a:p>
        </p:txBody>
      </p:sp>
      <p:sp>
        <p:nvSpPr>
          <p:cNvPr id="5" name="ZoneTexte 4"/>
          <p:cNvSpPr txBox="1"/>
          <p:nvPr/>
        </p:nvSpPr>
        <p:spPr>
          <a:xfrm>
            <a:off x="357158" y="428604"/>
            <a:ext cx="4500594" cy="400110"/>
          </a:xfrm>
          <a:prstGeom prst="rect">
            <a:avLst/>
          </a:prstGeom>
          <a:noFill/>
        </p:spPr>
        <p:txBody>
          <a:bodyPr wrap="square" rtlCol="0">
            <a:spAutoFit/>
          </a:bodyPr>
          <a:lstStyle/>
          <a:p>
            <a:r>
              <a:rPr lang="fr-FR" sz="2000" b="1" dirty="0" smtClean="0"/>
              <a:t>- Calque de remplissage ou de réglage</a:t>
            </a:r>
            <a:endParaRPr lang="fr-FR" sz="2000" b="1" dirty="0"/>
          </a:p>
        </p:txBody>
      </p:sp>
      <p:pic>
        <p:nvPicPr>
          <p:cNvPr id="2050" name="Picture 2"/>
          <p:cNvPicPr>
            <a:picLocks noChangeAspect="1" noChangeArrowheads="1"/>
          </p:cNvPicPr>
          <p:nvPr/>
        </p:nvPicPr>
        <p:blipFill>
          <a:blip r:embed="rId2"/>
          <a:srcRect/>
          <a:stretch>
            <a:fillRect/>
          </a:stretch>
        </p:blipFill>
        <p:spPr bwMode="auto">
          <a:xfrm>
            <a:off x="4786314" y="142852"/>
            <a:ext cx="2761353" cy="714380"/>
          </a:xfrm>
          <a:prstGeom prst="rect">
            <a:avLst/>
          </a:prstGeom>
          <a:noFill/>
          <a:ln w="9525">
            <a:noFill/>
            <a:miter lim="800000"/>
            <a:headEnd/>
            <a:tailEnd/>
          </a:ln>
          <a:effectLst/>
        </p:spPr>
      </p:pic>
      <p:sp>
        <p:nvSpPr>
          <p:cNvPr id="7" name="Ellipse 6"/>
          <p:cNvSpPr/>
          <p:nvPr/>
        </p:nvSpPr>
        <p:spPr>
          <a:xfrm>
            <a:off x="5857884" y="357166"/>
            <a:ext cx="642942" cy="6429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785786" y="1071546"/>
            <a:ext cx="7500990" cy="369332"/>
          </a:xfrm>
          <a:prstGeom prst="rect">
            <a:avLst/>
          </a:prstGeom>
          <a:noFill/>
        </p:spPr>
        <p:txBody>
          <a:bodyPr wrap="square" rtlCol="0">
            <a:spAutoFit/>
          </a:bodyPr>
          <a:lstStyle/>
          <a:p>
            <a:r>
              <a:rPr lang="fr-FR" i="1" dirty="0" smtClean="0"/>
              <a:t>Dans cet exemple on veut la fleur en couleur et le flou en noir et blanc.</a:t>
            </a:r>
            <a:endParaRPr lang="fr-FR" i="1" dirty="0"/>
          </a:p>
        </p:txBody>
      </p:sp>
      <p:pic>
        <p:nvPicPr>
          <p:cNvPr id="2051" name="Picture 3"/>
          <p:cNvPicPr>
            <a:picLocks noChangeAspect="1" noChangeArrowheads="1"/>
          </p:cNvPicPr>
          <p:nvPr/>
        </p:nvPicPr>
        <p:blipFill>
          <a:blip r:embed="rId3"/>
          <a:srcRect/>
          <a:stretch>
            <a:fillRect/>
          </a:stretch>
        </p:blipFill>
        <p:spPr bwMode="auto">
          <a:xfrm>
            <a:off x="285720" y="1643050"/>
            <a:ext cx="1672179" cy="2117727"/>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6643702" y="1571612"/>
            <a:ext cx="2214578" cy="2152891"/>
          </a:xfrm>
          <a:prstGeom prst="rect">
            <a:avLst/>
          </a:prstGeom>
          <a:noFill/>
          <a:ln w="9525">
            <a:noFill/>
            <a:miter lim="800000"/>
            <a:headEnd/>
            <a:tailEnd/>
          </a:ln>
          <a:effectLst/>
        </p:spPr>
      </p:pic>
      <p:sp>
        <p:nvSpPr>
          <p:cNvPr id="11" name="ZoneTexte 10"/>
          <p:cNvSpPr txBox="1"/>
          <p:nvPr/>
        </p:nvSpPr>
        <p:spPr>
          <a:xfrm>
            <a:off x="2000232" y="1571612"/>
            <a:ext cx="4572032" cy="2308324"/>
          </a:xfrm>
          <a:prstGeom prst="rect">
            <a:avLst/>
          </a:prstGeom>
          <a:noFill/>
        </p:spPr>
        <p:txBody>
          <a:bodyPr wrap="square" rtlCol="0">
            <a:spAutoFit/>
          </a:bodyPr>
          <a:lstStyle/>
          <a:p>
            <a:r>
              <a:rPr lang="fr-FR" sz="1600" dirty="0" smtClean="0"/>
              <a:t>  Cliquer sur l’icone en bas de la palette pour choisir noir et blanc. </a:t>
            </a:r>
          </a:p>
          <a:p>
            <a:r>
              <a:rPr lang="fr-FR" sz="1600" dirty="0" smtClean="0"/>
              <a:t>Un nouveau calque, avec symbole spécifique au calque noir et blanc  plus masque, se place au dessus du calque fleur. Au pinceau (noir)  et masque activé on peut faire ressortir la couleur mais compliqué!!</a:t>
            </a:r>
          </a:p>
          <a:p>
            <a:r>
              <a:rPr lang="fr-FR" sz="1600" dirty="0" smtClean="0"/>
              <a:t>   Le mieux est de sélectionner à nouveau  la fleur avant d’appliquer ce calque. Supprimer le calque de réglage en le glissant sur la poubelle en bas.</a:t>
            </a:r>
            <a:endParaRPr lang="fr-FR" sz="1600" dirty="0"/>
          </a:p>
        </p:txBody>
      </p:sp>
      <p:pic>
        <p:nvPicPr>
          <p:cNvPr id="2053" name="Picture 5"/>
          <p:cNvPicPr>
            <a:picLocks noChangeAspect="1" noChangeArrowheads="1"/>
          </p:cNvPicPr>
          <p:nvPr/>
        </p:nvPicPr>
        <p:blipFill>
          <a:blip r:embed="rId5"/>
          <a:srcRect/>
          <a:stretch>
            <a:fillRect/>
          </a:stretch>
        </p:blipFill>
        <p:spPr bwMode="auto">
          <a:xfrm>
            <a:off x="214282" y="4000504"/>
            <a:ext cx="3929090" cy="2311559"/>
          </a:xfrm>
          <a:prstGeom prst="rect">
            <a:avLst/>
          </a:prstGeom>
          <a:noFill/>
          <a:ln w="9525">
            <a:noFill/>
            <a:miter lim="800000"/>
            <a:headEnd/>
            <a:tailEnd/>
          </a:ln>
          <a:effectLst/>
        </p:spPr>
      </p:pic>
      <p:sp>
        <p:nvSpPr>
          <p:cNvPr id="13" name="ZoneTexte 12"/>
          <p:cNvSpPr txBox="1"/>
          <p:nvPr/>
        </p:nvSpPr>
        <p:spPr>
          <a:xfrm>
            <a:off x="4500562" y="4286256"/>
            <a:ext cx="4357718" cy="1323439"/>
          </a:xfrm>
          <a:prstGeom prst="rect">
            <a:avLst/>
          </a:prstGeom>
          <a:noFill/>
        </p:spPr>
        <p:txBody>
          <a:bodyPr wrap="square" rtlCol="0">
            <a:spAutoFit/>
          </a:bodyPr>
          <a:lstStyle/>
          <a:p>
            <a:r>
              <a:rPr lang="fr-FR" sz="1600" dirty="0" smtClean="0"/>
              <a:t>   Inutile de reprendre le lasso pour une nouvelle sélection. Il est impossible de réaliser la même sélection surtout si elle à été retravaillé  sur le masque flou.</a:t>
            </a:r>
          </a:p>
          <a:p>
            <a:r>
              <a:rPr lang="fr-FR" sz="1600" dirty="0" smtClean="0"/>
              <a:t>    </a:t>
            </a:r>
            <a:endParaRPr lang="fr-FR" sz="1600" dirty="0"/>
          </a:p>
        </p:txBody>
      </p:sp>
      <p:sp>
        <p:nvSpPr>
          <p:cNvPr id="14" name="ZoneTexte 13"/>
          <p:cNvSpPr txBox="1"/>
          <p:nvPr/>
        </p:nvSpPr>
        <p:spPr>
          <a:xfrm>
            <a:off x="4572000" y="5572140"/>
            <a:ext cx="4214842" cy="646331"/>
          </a:xfrm>
          <a:prstGeom prst="rect">
            <a:avLst/>
          </a:prstGeom>
          <a:noFill/>
          <a:ln w="28575">
            <a:solidFill>
              <a:srgbClr val="FF0000"/>
            </a:solidFill>
          </a:ln>
        </p:spPr>
        <p:txBody>
          <a:bodyPr wrap="square" rtlCol="0">
            <a:spAutoFit/>
          </a:bodyPr>
          <a:lstStyle/>
          <a:p>
            <a:r>
              <a:rPr lang="fr-FR" dirty="0" smtClean="0"/>
              <a:t>   Pour récupérer la sélection</a:t>
            </a:r>
          </a:p>
          <a:p>
            <a:r>
              <a:rPr lang="fr-FR" b="1" dirty="0" smtClean="0">
                <a:solidFill>
                  <a:srgbClr val="FF0000"/>
                </a:solidFill>
              </a:rPr>
              <a:t>Ctrl + clic sur le filtres dynamiques</a:t>
            </a:r>
            <a:endParaRPr lang="fr-FR" b="1" dirty="0">
              <a:solidFill>
                <a:srgbClr val="FF0000"/>
              </a:solidFill>
            </a:endParaRPr>
          </a:p>
        </p:txBody>
      </p:sp>
      <p:cxnSp>
        <p:nvCxnSpPr>
          <p:cNvPr id="16" name="Connecteur droit avec flèche 15"/>
          <p:cNvCxnSpPr/>
          <p:nvPr/>
        </p:nvCxnSpPr>
        <p:spPr>
          <a:xfrm rot="10800000">
            <a:off x="3500430" y="5715016"/>
            <a:ext cx="1000132" cy="35719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6858016" y="6492875"/>
            <a:ext cx="2895600" cy="365125"/>
          </a:xfrm>
        </p:spPr>
        <p:txBody>
          <a:bodyPr/>
          <a:lstStyle/>
          <a:p>
            <a:r>
              <a:rPr lang="fr-FR" dirty="0" smtClean="0"/>
              <a:t>J-Paul VIDAL</a:t>
            </a:r>
            <a:endParaRPr lang="fr-FR" dirty="0"/>
          </a:p>
        </p:txBody>
      </p:sp>
      <p:pic>
        <p:nvPicPr>
          <p:cNvPr id="3074" name="Picture 2"/>
          <p:cNvPicPr>
            <a:picLocks noChangeAspect="1" noChangeArrowheads="1"/>
          </p:cNvPicPr>
          <p:nvPr/>
        </p:nvPicPr>
        <p:blipFill>
          <a:blip r:embed="rId2"/>
          <a:srcRect/>
          <a:stretch>
            <a:fillRect/>
          </a:stretch>
        </p:blipFill>
        <p:spPr bwMode="auto">
          <a:xfrm>
            <a:off x="285720" y="214290"/>
            <a:ext cx="1704975" cy="2162286"/>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6000760" y="714356"/>
            <a:ext cx="2571768" cy="1765963"/>
          </a:xfrm>
          <a:prstGeom prst="rect">
            <a:avLst/>
          </a:prstGeom>
          <a:noFill/>
          <a:ln w="9525">
            <a:noFill/>
            <a:miter lim="800000"/>
            <a:headEnd/>
            <a:tailEnd/>
          </a:ln>
          <a:effectLst/>
        </p:spPr>
      </p:pic>
      <p:sp>
        <p:nvSpPr>
          <p:cNvPr id="7" name="ZoneTexte 6"/>
          <p:cNvSpPr txBox="1"/>
          <p:nvPr/>
        </p:nvSpPr>
        <p:spPr>
          <a:xfrm>
            <a:off x="2000232" y="214290"/>
            <a:ext cx="1785950" cy="2246769"/>
          </a:xfrm>
          <a:prstGeom prst="rect">
            <a:avLst/>
          </a:prstGeom>
          <a:noFill/>
        </p:spPr>
        <p:txBody>
          <a:bodyPr wrap="square" rtlCol="0">
            <a:spAutoFit/>
          </a:bodyPr>
          <a:lstStyle/>
          <a:p>
            <a:r>
              <a:rPr lang="fr-FR" sz="1400" dirty="0" smtClean="0"/>
              <a:t>   Appliquer de nouveau le calque de réglage comme précédemment. </a:t>
            </a:r>
          </a:p>
          <a:p>
            <a:r>
              <a:rPr lang="fr-FR" sz="1400" dirty="0" smtClean="0"/>
              <a:t>  L’icone s’affiche avec la sélection prise en compte.</a:t>
            </a:r>
          </a:p>
          <a:p>
            <a:endParaRPr lang="fr-FR" sz="1400" dirty="0" smtClean="0"/>
          </a:p>
          <a:p>
            <a:endParaRPr lang="fr-FR" sz="1400" dirty="0" smtClean="0"/>
          </a:p>
          <a:p>
            <a:endParaRPr lang="fr-FR" sz="1400" dirty="0" smtClean="0"/>
          </a:p>
        </p:txBody>
      </p:sp>
      <p:pic>
        <p:nvPicPr>
          <p:cNvPr id="3076" name="Picture 4"/>
          <p:cNvPicPr>
            <a:picLocks noChangeAspect="1" noChangeArrowheads="1"/>
          </p:cNvPicPr>
          <p:nvPr/>
        </p:nvPicPr>
        <p:blipFill>
          <a:blip r:embed="rId4"/>
          <a:srcRect/>
          <a:stretch>
            <a:fillRect/>
          </a:stretch>
        </p:blipFill>
        <p:spPr bwMode="auto">
          <a:xfrm>
            <a:off x="214282" y="2643182"/>
            <a:ext cx="2071702" cy="1993792"/>
          </a:xfrm>
          <a:prstGeom prst="rect">
            <a:avLst/>
          </a:prstGeom>
          <a:noFill/>
          <a:ln w="9525">
            <a:noFill/>
            <a:miter lim="800000"/>
            <a:headEnd/>
            <a:tailEnd/>
          </a:ln>
          <a:effectLst/>
        </p:spPr>
      </p:pic>
      <p:sp>
        <p:nvSpPr>
          <p:cNvPr id="10" name="ZoneTexte 9"/>
          <p:cNvSpPr txBox="1"/>
          <p:nvPr/>
        </p:nvSpPr>
        <p:spPr>
          <a:xfrm>
            <a:off x="5715008" y="214290"/>
            <a:ext cx="3286148" cy="523220"/>
          </a:xfrm>
          <a:prstGeom prst="rect">
            <a:avLst/>
          </a:prstGeom>
          <a:noFill/>
        </p:spPr>
        <p:txBody>
          <a:bodyPr wrap="square" rtlCol="0">
            <a:spAutoFit/>
          </a:bodyPr>
          <a:lstStyle/>
          <a:p>
            <a:r>
              <a:rPr lang="fr-FR" sz="1400" dirty="0" smtClean="0"/>
              <a:t>    Une boite de dialogue « propriétés » s’ouvre pour appliquer des réglages.</a:t>
            </a:r>
            <a:endParaRPr lang="fr-FR" sz="1400" dirty="0"/>
          </a:p>
        </p:txBody>
      </p:sp>
      <p:sp>
        <p:nvSpPr>
          <p:cNvPr id="13" name="ZoneTexte 12"/>
          <p:cNvSpPr txBox="1"/>
          <p:nvPr/>
        </p:nvSpPr>
        <p:spPr>
          <a:xfrm>
            <a:off x="2357422" y="2857496"/>
            <a:ext cx="2286016" cy="738664"/>
          </a:xfrm>
          <a:prstGeom prst="rect">
            <a:avLst/>
          </a:prstGeom>
          <a:noFill/>
        </p:spPr>
        <p:txBody>
          <a:bodyPr wrap="square" rtlCol="0">
            <a:spAutoFit/>
          </a:bodyPr>
          <a:lstStyle/>
          <a:p>
            <a:r>
              <a:rPr lang="fr-FR" sz="1400" dirty="0" smtClean="0"/>
              <a:t>   Avec l’outil pinceau et couleurs noir ou blanc, affiner l’image calque</a:t>
            </a:r>
            <a:endParaRPr lang="fr-FR" sz="1400" dirty="0"/>
          </a:p>
        </p:txBody>
      </p:sp>
      <p:pic>
        <p:nvPicPr>
          <p:cNvPr id="3079" name="Picture 7"/>
          <p:cNvPicPr>
            <a:picLocks noChangeAspect="1" noChangeArrowheads="1"/>
          </p:cNvPicPr>
          <p:nvPr/>
        </p:nvPicPr>
        <p:blipFill>
          <a:blip r:embed="rId5"/>
          <a:srcRect/>
          <a:stretch>
            <a:fillRect/>
          </a:stretch>
        </p:blipFill>
        <p:spPr bwMode="auto">
          <a:xfrm>
            <a:off x="5214942" y="2571744"/>
            <a:ext cx="1953780" cy="2060578"/>
          </a:xfrm>
          <a:prstGeom prst="rect">
            <a:avLst/>
          </a:prstGeom>
          <a:noFill/>
          <a:ln w="9525">
            <a:noFill/>
            <a:miter lim="800000"/>
            <a:headEnd/>
            <a:tailEnd/>
          </a:ln>
          <a:effectLst/>
        </p:spPr>
      </p:pic>
      <p:sp>
        <p:nvSpPr>
          <p:cNvPr id="15" name="ZoneTexte 14"/>
          <p:cNvSpPr txBox="1"/>
          <p:nvPr/>
        </p:nvSpPr>
        <p:spPr>
          <a:xfrm>
            <a:off x="3143240" y="3857628"/>
            <a:ext cx="1928826" cy="523220"/>
          </a:xfrm>
          <a:prstGeom prst="rect">
            <a:avLst/>
          </a:prstGeom>
          <a:noFill/>
        </p:spPr>
        <p:txBody>
          <a:bodyPr wrap="square" rtlCol="0">
            <a:spAutoFit/>
          </a:bodyPr>
          <a:lstStyle/>
          <a:p>
            <a:r>
              <a:rPr lang="fr-FR" sz="1400" dirty="0" smtClean="0"/>
              <a:t>Nouvelle sélection après arrangement</a:t>
            </a:r>
            <a:endParaRPr lang="fr-FR" sz="1400" dirty="0"/>
          </a:p>
        </p:txBody>
      </p:sp>
      <p:cxnSp>
        <p:nvCxnSpPr>
          <p:cNvPr id="17" name="Connecteur droit avec flèche 16"/>
          <p:cNvCxnSpPr/>
          <p:nvPr/>
        </p:nvCxnSpPr>
        <p:spPr>
          <a:xfrm flipV="1">
            <a:off x="4643438" y="3143248"/>
            <a:ext cx="1428760" cy="9286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a:stCxn id="15" idx="1"/>
          </p:cNvCxnSpPr>
          <p:nvPr/>
        </p:nvCxnSpPr>
        <p:spPr>
          <a:xfrm rot="10800000">
            <a:off x="1428728" y="3500438"/>
            <a:ext cx="1714512" cy="618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428596" y="4714884"/>
            <a:ext cx="8572560" cy="1077218"/>
          </a:xfrm>
          <a:prstGeom prst="rect">
            <a:avLst/>
          </a:prstGeom>
          <a:noFill/>
          <a:ln w="38100">
            <a:solidFill>
              <a:srgbClr val="FF0000"/>
            </a:solidFill>
          </a:ln>
        </p:spPr>
        <p:txBody>
          <a:bodyPr wrap="square" rtlCol="0">
            <a:spAutoFit/>
          </a:bodyPr>
          <a:lstStyle/>
          <a:p>
            <a:r>
              <a:rPr lang="fr-FR" sz="1600" b="1" dirty="0" smtClean="0"/>
              <a:t>Important</a:t>
            </a:r>
            <a:r>
              <a:rPr lang="fr-FR" sz="1600" dirty="0" smtClean="0"/>
              <a:t>: ces calques de réglages s’appliquent à tous les calques inférieurs. Pour appliquer cette modification uniquement au calque concerner cliquer sur l’icone        </a:t>
            </a:r>
          </a:p>
          <a:p>
            <a:r>
              <a:rPr lang="fr-FR" sz="1600" i="1" u="sng" dirty="0" smtClean="0"/>
              <a:t>    Autre possibilité</a:t>
            </a:r>
            <a:r>
              <a:rPr lang="fr-FR" sz="1600" dirty="0" smtClean="0"/>
              <a:t>: placer le pointeur de la souris juste à la séparation des deux calques tout en enfonçant la touche Alt. Le pointeur se transforme comme ceci</a:t>
            </a:r>
            <a:endParaRPr lang="fr-FR" sz="1600" dirty="0"/>
          </a:p>
        </p:txBody>
      </p:sp>
      <p:pic>
        <p:nvPicPr>
          <p:cNvPr id="3080" name="Picture 8"/>
          <p:cNvPicPr>
            <a:picLocks noChangeAspect="1" noChangeArrowheads="1"/>
          </p:cNvPicPr>
          <p:nvPr/>
        </p:nvPicPr>
        <p:blipFill>
          <a:blip r:embed="rId6"/>
          <a:srcRect/>
          <a:stretch>
            <a:fillRect/>
          </a:stretch>
        </p:blipFill>
        <p:spPr bwMode="auto">
          <a:xfrm>
            <a:off x="3929058" y="142852"/>
            <a:ext cx="1714512" cy="2187134"/>
          </a:xfrm>
          <a:prstGeom prst="rect">
            <a:avLst/>
          </a:prstGeom>
          <a:noFill/>
          <a:ln w="9525">
            <a:noFill/>
            <a:miter lim="800000"/>
            <a:headEnd/>
            <a:tailEnd/>
          </a:ln>
          <a:effectLst/>
        </p:spPr>
      </p:pic>
      <p:pic>
        <p:nvPicPr>
          <p:cNvPr id="3081" name="Picture 9"/>
          <p:cNvPicPr>
            <a:picLocks noChangeAspect="1" noChangeArrowheads="1"/>
          </p:cNvPicPr>
          <p:nvPr/>
        </p:nvPicPr>
        <p:blipFill>
          <a:blip r:embed="rId7"/>
          <a:srcRect/>
          <a:stretch>
            <a:fillRect/>
          </a:stretch>
        </p:blipFill>
        <p:spPr bwMode="auto">
          <a:xfrm>
            <a:off x="5857884" y="5000636"/>
            <a:ext cx="428628" cy="309565"/>
          </a:xfrm>
          <a:prstGeom prst="rect">
            <a:avLst/>
          </a:prstGeom>
          <a:noFill/>
          <a:ln w="9525">
            <a:noFill/>
            <a:miter lim="800000"/>
            <a:headEnd/>
            <a:tailEnd/>
          </a:ln>
          <a:effectLst/>
        </p:spPr>
      </p:pic>
      <p:sp>
        <p:nvSpPr>
          <p:cNvPr id="23" name="Ellipse 22"/>
          <p:cNvSpPr/>
          <p:nvPr/>
        </p:nvSpPr>
        <p:spPr>
          <a:xfrm>
            <a:off x="4714876" y="2071678"/>
            <a:ext cx="357190" cy="3571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82" name="Picture 10"/>
          <p:cNvPicPr>
            <a:picLocks noChangeAspect="1" noChangeArrowheads="1"/>
          </p:cNvPicPr>
          <p:nvPr/>
        </p:nvPicPr>
        <p:blipFill>
          <a:blip r:embed="rId8"/>
          <a:srcRect/>
          <a:stretch>
            <a:fillRect/>
          </a:stretch>
        </p:blipFill>
        <p:spPr bwMode="auto">
          <a:xfrm>
            <a:off x="5715008" y="5500702"/>
            <a:ext cx="361950" cy="276225"/>
          </a:xfrm>
          <a:prstGeom prst="rect">
            <a:avLst/>
          </a:prstGeom>
          <a:noFill/>
          <a:ln w="9525">
            <a:noFill/>
            <a:miter lim="800000"/>
            <a:headEnd/>
            <a:tailEnd/>
          </a:ln>
          <a:effectLst/>
        </p:spPr>
      </p:pic>
      <p:cxnSp>
        <p:nvCxnSpPr>
          <p:cNvPr id="36" name="Connecteur droit avec flèche 35"/>
          <p:cNvCxnSpPr>
            <a:endCxn id="23" idx="4"/>
          </p:cNvCxnSpPr>
          <p:nvPr/>
        </p:nvCxnSpPr>
        <p:spPr>
          <a:xfrm rot="5400000" flipH="1" flipV="1">
            <a:off x="3768322" y="3518298"/>
            <a:ext cx="2214578" cy="3571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83" name="Picture 11"/>
          <p:cNvPicPr>
            <a:picLocks noChangeAspect="1" noChangeArrowheads="1"/>
          </p:cNvPicPr>
          <p:nvPr/>
        </p:nvPicPr>
        <p:blipFill>
          <a:blip r:embed="rId9"/>
          <a:srcRect/>
          <a:stretch>
            <a:fillRect/>
          </a:stretch>
        </p:blipFill>
        <p:spPr bwMode="auto">
          <a:xfrm>
            <a:off x="5072066" y="5857892"/>
            <a:ext cx="2714644" cy="899620"/>
          </a:xfrm>
          <a:prstGeom prst="rect">
            <a:avLst/>
          </a:prstGeom>
          <a:noFill/>
          <a:ln w="9525">
            <a:noFill/>
            <a:miter lim="800000"/>
            <a:headEnd/>
            <a:tailEnd/>
          </a:ln>
          <a:effectLst/>
        </p:spPr>
      </p:pic>
      <p:sp>
        <p:nvSpPr>
          <p:cNvPr id="39" name="ZoneTexte 38"/>
          <p:cNvSpPr txBox="1"/>
          <p:nvPr/>
        </p:nvSpPr>
        <p:spPr>
          <a:xfrm>
            <a:off x="428596" y="5857892"/>
            <a:ext cx="4500594" cy="830997"/>
          </a:xfrm>
          <a:prstGeom prst="rect">
            <a:avLst/>
          </a:prstGeom>
          <a:noFill/>
        </p:spPr>
        <p:txBody>
          <a:bodyPr wrap="square" rtlCol="0">
            <a:spAutoFit/>
          </a:bodyPr>
          <a:lstStyle/>
          <a:p>
            <a:r>
              <a:rPr lang="fr-FR" sz="1600" dirty="0" smtClean="0"/>
              <a:t>   Sur l’icone, une flèche est apparue pour indiquer qu’un écrêtage a été pris en compte. Calque et masque se sont déplacés légèrement sur la droite. </a:t>
            </a:r>
            <a:endParaRPr lang="fr-FR" sz="1600" dirty="0"/>
          </a:p>
        </p:txBody>
      </p:sp>
      <p:sp>
        <p:nvSpPr>
          <p:cNvPr id="40" name="Ellipse 39"/>
          <p:cNvSpPr/>
          <p:nvPr/>
        </p:nvSpPr>
        <p:spPr>
          <a:xfrm>
            <a:off x="6715140" y="3143248"/>
            <a:ext cx="285752" cy="2857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2" name="Connecteur droit avec flèche 41"/>
          <p:cNvCxnSpPr>
            <a:endCxn id="40" idx="5"/>
          </p:cNvCxnSpPr>
          <p:nvPr/>
        </p:nvCxnSpPr>
        <p:spPr>
          <a:xfrm rot="16200000" flipV="1">
            <a:off x="6709013" y="3637186"/>
            <a:ext cx="1970673" cy="147060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143768" y="6492875"/>
            <a:ext cx="2895600" cy="365125"/>
          </a:xfrm>
        </p:spPr>
        <p:txBody>
          <a:bodyPr/>
          <a:lstStyle/>
          <a:p>
            <a:r>
              <a:rPr lang="fr-FR" dirty="0" smtClean="0"/>
              <a:t>J-Paul VIDAL</a:t>
            </a:r>
            <a:endParaRPr lang="fr-FR" dirty="0"/>
          </a:p>
        </p:txBody>
      </p:sp>
      <p:sp>
        <p:nvSpPr>
          <p:cNvPr id="5" name="ZoneTexte 4"/>
          <p:cNvSpPr txBox="1"/>
          <p:nvPr/>
        </p:nvSpPr>
        <p:spPr>
          <a:xfrm>
            <a:off x="357158" y="357166"/>
            <a:ext cx="4714908" cy="461665"/>
          </a:xfrm>
          <a:prstGeom prst="rect">
            <a:avLst/>
          </a:prstGeom>
          <a:noFill/>
        </p:spPr>
        <p:txBody>
          <a:bodyPr wrap="square" rtlCol="0">
            <a:spAutoFit/>
          </a:bodyPr>
          <a:lstStyle/>
          <a:p>
            <a:r>
              <a:rPr lang="fr-FR" sz="2400" b="1" dirty="0" smtClean="0"/>
              <a:t>Conclusion</a:t>
            </a:r>
            <a:r>
              <a:rPr lang="fr-FR" dirty="0" smtClean="0"/>
              <a:t>:</a:t>
            </a:r>
            <a:endParaRPr lang="fr-FR" dirty="0"/>
          </a:p>
        </p:txBody>
      </p:sp>
      <p:sp>
        <p:nvSpPr>
          <p:cNvPr id="6" name="ZoneTexte 5"/>
          <p:cNvSpPr txBox="1"/>
          <p:nvPr/>
        </p:nvSpPr>
        <p:spPr>
          <a:xfrm>
            <a:off x="285720" y="857232"/>
            <a:ext cx="8429684" cy="1600438"/>
          </a:xfrm>
          <a:prstGeom prst="rect">
            <a:avLst/>
          </a:prstGeom>
          <a:noFill/>
        </p:spPr>
        <p:txBody>
          <a:bodyPr wrap="square" rtlCol="0">
            <a:spAutoFit/>
          </a:bodyPr>
          <a:lstStyle/>
          <a:p>
            <a:r>
              <a:rPr lang="fr-FR" sz="1600" b="1" dirty="0" smtClean="0"/>
              <a:t>    Pour tous les filtres</a:t>
            </a:r>
            <a:r>
              <a:rPr lang="fr-FR" sz="1600" dirty="0" smtClean="0"/>
              <a:t>, il est recommandé de </a:t>
            </a:r>
            <a:r>
              <a:rPr lang="fr-FR" sz="1600" b="1" dirty="0" smtClean="0"/>
              <a:t>convertir en objet dynamique </a:t>
            </a:r>
            <a:r>
              <a:rPr lang="fr-FR" sz="1600" dirty="0" smtClean="0"/>
              <a:t>pour intervenir ultérieurement et de modifier via </a:t>
            </a:r>
            <a:r>
              <a:rPr lang="fr-FR" sz="1600" b="1" dirty="0" smtClean="0"/>
              <a:t>filtres dynamiques</a:t>
            </a:r>
            <a:r>
              <a:rPr lang="fr-FR" sz="1600" dirty="0" smtClean="0"/>
              <a:t>.</a:t>
            </a:r>
          </a:p>
          <a:p>
            <a:r>
              <a:rPr lang="fr-FR" sz="1600" dirty="0" smtClean="0"/>
              <a:t>    On peut combiner plusieurs filtres mais il n’y aura toujours qu’un seul masque (filtres dynamiques). Chaque intervention sur ce dernier agira sur tous les filtres.</a:t>
            </a:r>
          </a:p>
          <a:p>
            <a:r>
              <a:rPr lang="fr-FR" sz="1600" dirty="0" smtClean="0"/>
              <a:t>    Chaque filtre appliqué aura ses propres réglages et options de calque. </a:t>
            </a:r>
          </a:p>
          <a:p>
            <a:endParaRPr lang="fr-FR" dirty="0"/>
          </a:p>
        </p:txBody>
      </p:sp>
      <p:pic>
        <p:nvPicPr>
          <p:cNvPr id="4098" name="Picture 2"/>
          <p:cNvPicPr>
            <a:picLocks noChangeAspect="1" noChangeArrowheads="1"/>
          </p:cNvPicPr>
          <p:nvPr/>
        </p:nvPicPr>
        <p:blipFill>
          <a:blip r:embed="rId2"/>
          <a:srcRect/>
          <a:stretch>
            <a:fillRect/>
          </a:stretch>
        </p:blipFill>
        <p:spPr bwMode="auto">
          <a:xfrm>
            <a:off x="428596" y="2214554"/>
            <a:ext cx="2286016" cy="2046084"/>
          </a:xfrm>
          <a:prstGeom prst="rect">
            <a:avLst/>
          </a:prstGeom>
          <a:noFill/>
          <a:ln w="9525">
            <a:noFill/>
            <a:miter lim="800000"/>
            <a:headEnd/>
            <a:tailEnd/>
          </a:ln>
          <a:effectLst/>
        </p:spPr>
      </p:pic>
      <p:sp>
        <p:nvSpPr>
          <p:cNvPr id="9" name="ZoneTexte 8"/>
          <p:cNvSpPr txBox="1"/>
          <p:nvPr/>
        </p:nvSpPr>
        <p:spPr>
          <a:xfrm>
            <a:off x="428596" y="4429132"/>
            <a:ext cx="1571636" cy="738664"/>
          </a:xfrm>
          <a:prstGeom prst="rect">
            <a:avLst/>
          </a:prstGeom>
          <a:noFill/>
        </p:spPr>
        <p:txBody>
          <a:bodyPr wrap="square" rtlCol="0">
            <a:spAutoFit/>
          </a:bodyPr>
          <a:lstStyle/>
          <a:p>
            <a:r>
              <a:rPr lang="fr-FR" sz="1400" dirty="0" smtClean="0"/>
              <a:t>  Double clic ouvre les propriétés du calque.</a:t>
            </a:r>
            <a:endParaRPr lang="fr-FR" sz="1400" dirty="0"/>
          </a:p>
        </p:txBody>
      </p:sp>
      <p:cxnSp>
        <p:nvCxnSpPr>
          <p:cNvPr id="11" name="Connecteur droit avec flèche 10"/>
          <p:cNvCxnSpPr/>
          <p:nvPr/>
        </p:nvCxnSpPr>
        <p:spPr>
          <a:xfrm rot="5400000" flipH="1" flipV="1">
            <a:off x="892943" y="4250537"/>
            <a:ext cx="500066"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2928926" y="3429000"/>
            <a:ext cx="1571636" cy="738664"/>
          </a:xfrm>
          <a:prstGeom prst="rect">
            <a:avLst/>
          </a:prstGeom>
          <a:noFill/>
        </p:spPr>
        <p:txBody>
          <a:bodyPr wrap="square" rtlCol="0">
            <a:spAutoFit/>
          </a:bodyPr>
          <a:lstStyle/>
          <a:p>
            <a:r>
              <a:rPr lang="fr-FR" sz="1400" dirty="0" smtClean="0"/>
              <a:t>  Double clic ouvre les options de fusion du calque.</a:t>
            </a:r>
            <a:endParaRPr lang="fr-FR" sz="1400" dirty="0"/>
          </a:p>
        </p:txBody>
      </p:sp>
      <p:cxnSp>
        <p:nvCxnSpPr>
          <p:cNvPr id="14" name="Connecteur droit avec flèche 13"/>
          <p:cNvCxnSpPr>
            <a:stCxn id="12" idx="1"/>
          </p:cNvCxnSpPr>
          <p:nvPr/>
        </p:nvCxnSpPr>
        <p:spPr>
          <a:xfrm rot="10800000" flipV="1">
            <a:off x="2500298" y="3798332"/>
            <a:ext cx="428628" cy="592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100" name="Picture 4"/>
          <p:cNvPicPr>
            <a:picLocks noChangeAspect="1" noChangeArrowheads="1"/>
          </p:cNvPicPr>
          <p:nvPr/>
        </p:nvPicPr>
        <p:blipFill>
          <a:blip r:embed="rId3"/>
          <a:srcRect/>
          <a:stretch>
            <a:fillRect/>
          </a:stretch>
        </p:blipFill>
        <p:spPr bwMode="auto">
          <a:xfrm>
            <a:off x="500034" y="5143512"/>
            <a:ext cx="1428760" cy="1413230"/>
          </a:xfrm>
          <a:prstGeom prst="rect">
            <a:avLst/>
          </a:prstGeom>
          <a:noFill/>
          <a:ln w="9525">
            <a:noFill/>
            <a:miter lim="800000"/>
            <a:headEnd/>
            <a:tailEnd/>
          </a:ln>
          <a:effectLst/>
        </p:spPr>
      </p:pic>
      <p:pic>
        <p:nvPicPr>
          <p:cNvPr id="4101" name="Picture 5"/>
          <p:cNvPicPr>
            <a:picLocks noChangeAspect="1" noChangeArrowheads="1"/>
          </p:cNvPicPr>
          <p:nvPr/>
        </p:nvPicPr>
        <p:blipFill>
          <a:blip r:embed="rId4"/>
          <a:srcRect/>
          <a:stretch>
            <a:fillRect/>
          </a:stretch>
        </p:blipFill>
        <p:spPr bwMode="auto">
          <a:xfrm>
            <a:off x="3000364" y="4214818"/>
            <a:ext cx="1433038" cy="1428760"/>
          </a:xfrm>
          <a:prstGeom prst="rect">
            <a:avLst/>
          </a:prstGeom>
          <a:noFill/>
          <a:ln w="9525">
            <a:noFill/>
            <a:miter lim="800000"/>
            <a:headEnd/>
            <a:tailEnd/>
          </a:ln>
          <a:effectLst/>
        </p:spPr>
      </p:pic>
      <p:sp>
        <p:nvSpPr>
          <p:cNvPr id="21" name="ZoneTexte 20"/>
          <p:cNvSpPr txBox="1"/>
          <p:nvPr/>
        </p:nvSpPr>
        <p:spPr>
          <a:xfrm>
            <a:off x="5500694" y="4929198"/>
            <a:ext cx="3000396" cy="369332"/>
          </a:xfrm>
          <a:prstGeom prst="rect">
            <a:avLst/>
          </a:prstGeom>
          <a:noFill/>
        </p:spPr>
        <p:txBody>
          <a:bodyPr wrap="square" rtlCol="0">
            <a:spAutoFit/>
          </a:bodyPr>
          <a:lstStyle/>
          <a:p>
            <a:r>
              <a:rPr lang="fr-FR" dirty="0" smtClean="0"/>
              <a:t>Deux filtres appliqués.</a:t>
            </a:r>
            <a:endParaRPr lang="fr-FR" dirty="0"/>
          </a:p>
        </p:txBody>
      </p:sp>
      <p:pic>
        <p:nvPicPr>
          <p:cNvPr id="4102" name="Picture 6"/>
          <p:cNvPicPr>
            <a:picLocks noChangeAspect="1" noChangeArrowheads="1"/>
          </p:cNvPicPr>
          <p:nvPr/>
        </p:nvPicPr>
        <p:blipFill>
          <a:blip r:embed="rId5" cstate="print"/>
          <a:srcRect/>
          <a:stretch>
            <a:fillRect/>
          </a:stretch>
        </p:blipFill>
        <p:spPr bwMode="auto">
          <a:xfrm>
            <a:off x="5072066" y="2214554"/>
            <a:ext cx="3286148" cy="2644161"/>
          </a:xfrm>
          <a:prstGeom prst="rect">
            <a:avLst/>
          </a:prstGeom>
          <a:noFill/>
          <a:ln w="9525">
            <a:noFill/>
            <a:miter lim="800000"/>
            <a:headEnd/>
            <a:tailEnd/>
          </a:ln>
          <a:effectLst/>
        </p:spPr>
      </p:pic>
      <p:pic>
        <p:nvPicPr>
          <p:cNvPr id="4103" name="Picture 7"/>
          <p:cNvPicPr>
            <a:picLocks noChangeAspect="1" noChangeArrowheads="1"/>
          </p:cNvPicPr>
          <p:nvPr/>
        </p:nvPicPr>
        <p:blipFill>
          <a:blip r:embed="rId6"/>
          <a:srcRect/>
          <a:stretch>
            <a:fillRect/>
          </a:stretch>
        </p:blipFill>
        <p:spPr bwMode="auto">
          <a:xfrm>
            <a:off x="2285984" y="4429132"/>
            <a:ext cx="694535" cy="1389069"/>
          </a:xfrm>
          <a:prstGeom prst="rect">
            <a:avLst/>
          </a:prstGeom>
          <a:noFill/>
          <a:ln w="9525">
            <a:noFill/>
            <a:miter lim="800000"/>
            <a:headEnd/>
            <a:tailEnd/>
          </a:ln>
          <a:effectLst/>
        </p:spPr>
      </p:pic>
      <p:pic>
        <p:nvPicPr>
          <p:cNvPr id="4104" name="Picture 8"/>
          <p:cNvPicPr>
            <a:picLocks noChangeAspect="1" noChangeArrowheads="1"/>
          </p:cNvPicPr>
          <p:nvPr/>
        </p:nvPicPr>
        <p:blipFill>
          <a:blip r:embed="rId7"/>
          <a:srcRect/>
          <a:stretch>
            <a:fillRect/>
          </a:stretch>
        </p:blipFill>
        <p:spPr bwMode="auto">
          <a:xfrm>
            <a:off x="4714876" y="5286388"/>
            <a:ext cx="542925" cy="647700"/>
          </a:xfrm>
          <a:prstGeom prst="rect">
            <a:avLst/>
          </a:prstGeom>
          <a:noFill/>
          <a:ln w="9525">
            <a:noFill/>
            <a:miter lim="800000"/>
            <a:headEnd/>
            <a:tailEnd/>
          </a:ln>
          <a:effectLst/>
        </p:spPr>
      </p:pic>
      <p:sp>
        <p:nvSpPr>
          <p:cNvPr id="26" name="ZoneTexte 25"/>
          <p:cNvSpPr txBox="1"/>
          <p:nvPr/>
        </p:nvSpPr>
        <p:spPr>
          <a:xfrm>
            <a:off x="5643570" y="5286388"/>
            <a:ext cx="2214578" cy="307777"/>
          </a:xfrm>
          <a:prstGeom prst="rect">
            <a:avLst/>
          </a:prstGeom>
          <a:noFill/>
        </p:spPr>
        <p:txBody>
          <a:bodyPr wrap="square" rtlCol="0">
            <a:spAutoFit/>
          </a:bodyPr>
          <a:lstStyle/>
          <a:p>
            <a:r>
              <a:rPr lang="fr-FR" sz="1400" dirty="0" smtClean="0"/>
              <a:t>Indique les effets du filtre.</a:t>
            </a:r>
            <a:endParaRPr lang="fr-FR" sz="1400" dirty="0"/>
          </a:p>
        </p:txBody>
      </p:sp>
      <p:cxnSp>
        <p:nvCxnSpPr>
          <p:cNvPr id="30" name="Connecteur droit avec flèche 29"/>
          <p:cNvCxnSpPr/>
          <p:nvPr/>
        </p:nvCxnSpPr>
        <p:spPr>
          <a:xfrm rot="10800000" flipV="1">
            <a:off x="5072066" y="5429264"/>
            <a:ext cx="571504" cy="71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5643570" y="5715016"/>
            <a:ext cx="2928958" cy="307777"/>
          </a:xfrm>
          <a:prstGeom prst="rect">
            <a:avLst/>
          </a:prstGeom>
          <a:noFill/>
        </p:spPr>
        <p:txBody>
          <a:bodyPr wrap="square" rtlCol="0">
            <a:spAutoFit/>
          </a:bodyPr>
          <a:lstStyle/>
          <a:p>
            <a:r>
              <a:rPr lang="fr-FR" sz="1400" dirty="0" smtClean="0"/>
              <a:t>La flèche sert à masquer les effets.</a:t>
            </a:r>
            <a:endParaRPr lang="fr-FR" sz="1400" dirty="0"/>
          </a:p>
        </p:txBody>
      </p:sp>
      <p:cxnSp>
        <p:nvCxnSpPr>
          <p:cNvPr id="33" name="Connecteur droit avec flèche 32"/>
          <p:cNvCxnSpPr>
            <a:stCxn id="31" idx="1"/>
            <a:endCxn id="4104" idx="3"/>
          </p:cNvCxnSpPr>
          <p:nvPr/>
        </p:nvCxnSpPr>
        <p:spPr>
          <a:xfrm rot="10800000">
            <a:off x="5257802" y="5610239"/>
            <a:ext cx="385769" cy="25866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2428860" y="6072206"/>
            <a:ext cx="5357850" cy="584775"/>
          </a:xfrm>
          <a:prstGeom prst="rect">
            <a:avLst/>
          </a:prstGeom>
          <a:noFill/>
        </p:spPr>
        <p:txBody>
          <a:bodyPr wrap="square" rtlCol="0">
            <a:spAutoFit/>
          </a:bodyPr>
          <a:lstStyle/>
          <a:p>
            <a:r>
              <a:rPr lang="fr-FR" sz="1600" b="1" dirty="0" smtClean="0">
                <a:solidFill>
                  <a:srgbClr val="FF0000"/>
                </a:solidFill>
              </a:rPr>
              <a:t>REMARQUE</a:t>
            </a:r>
            <a:r>
              <a:rPr lang="fr-FR" sz="1600" dirty="0" smtClean="0">
                <a:solidFill>
                  <a:srgbClr val="FF0000"/>
                </a:solidFill>
              </a:rPr>
              <a:t>: Pixéliser le calque supprime toutes possibilités de retouche des réglages.</a:t>
            </a:r>
            <a:endParaRPr lang="fr-FR" sz="1600" dirty="0">
              <a:solidFill>
                <a:srgbClr val="FF0000"/>
              </a:solidFill>
            </a:endParaRPr>
          </a:p>
        </p:txBody>
      </p:sp>
    </p:spTree>
  </p:cSld>
  <p:clrMapOvr>
    <a:masterClrMapping/>
  </p:clrMapOvr>
  <p:transition>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1214414" y="2500306"/>
            <a:ext cx="3714733" cy="2335565"/>
          </a:xfrm>
          <a:prstGeom prst="rect">
            <a:avLst/>
          </a:prstGeom>
          <a:noFill/>
          <a:ln w="9525">
            <a:noFill/>
            <a:miter lim="800000"/>
            <a:headEnd/>
            <a:tailEnd/>
          </a:ln>
          <a:effectLst/>
        </p:spPr>
      </p:pic>
      <p:sp>
        <p:nvSpPr>
          <p:cNvPr id="4" name="Espace réservé du pied de page 3"/>
          <p:cNvSpPr>
            <a:spLocks noGrp="1"/>
          </p:cNvSpPr>
          <p:nvPr>
            <p:ph type="ftr" sz="quarter" idx="11"/>
          </p:nvPr>
        </p:nvSpPr>
        <p:spPr>
          <a:xfrm>
            <a:off x="6929454" y="6492875"/>
            <a:ext cx="2895600" cy="365125"/>
          </a:xfrm>
        </p:spPr>
        <p:txBody>
          <a:bodyPr/>
          <a:lstStyle/>
          <a:p>
            <a:r>
              <a:rPr lang="fr-FR" dirty="0" smtClean="0"/>
              <a:t>J-Paul VIDAL</a:t>
            </a:r>
            <a:endParaRPr lang="fr-FR" dirty="0"/>
          </a:p>
        </p:txBody>
      </p:sp>
      <p:sp>
        <p:nvSpPr>
          <p:cNvPr id="5" name="ZoneTexte 4"/>
          <p:cNvSpPr txBox="1"/>
          <p:nvPr/>
        </p:nvSpPr>
        <p:spPr>
          <a:xfrm>
            <a:off x="214282" y="714356"/>
            <a:ext cx="8001056" cy="646331"/>
          </a:xfrm>
          <a:prstGeom prst="rect">
            <a:avLst/>
          </a:prstGeom>
          <a:noFill/>
        </p:spPr>
        <p:txBody>
          <a:bodyPr wrap="square" rtlCol="0">
            <a:spAutoFit/>
          </a:bodyPr>
          <a:lstStyle/>
          <a:p>
            <a:r>
              <a:rPr lang="fr-FR" dirty="0" smtClean="0"/>
              <a:t>   Pour </a:t>
            </a:r>
            <a:r>
              <a:rPr lang="fr-FR" b="1" dirty="0" smtClean="0"/>
              <a:t>créer des calques réglages </a:t>
            </a:r>
            <a:r>
              <a:rPr lang="fr-FR" dirty="0" smtClean="0"/>
              <a:t>il n’est pas nécessaire de convertir en objet dynamique si on n’a pas de filtres à installer.  </a:t>
            </a:r>
            <a:endParaRPr lang="fr-FR" dirty="0"/>
          </a:p>
        </p:txBody>
      </p:sp>
      <p:sp>
        <p:nvSpPr>
          <p:cNvPr id="7" name="ZoneTexte 6"/>
          <p:cNvSpPr txBox="1"/>
          <p:nvPr/>
        </p:nvSpPr>
        <p:spPr>
          <a:xfrm>
            <a:off x="2214546" y="1428736"/>
            <a:ext cx="6429420" cy="1107996"/>
          </a:xfrm>
          <a:prstGeom prst="rect">
            <a:avLst/>
          </a:prstGeom>
          <a:noFill/>
        </p:spPr>
        <p:txBody>
          <a:bodyPr wrap="square" rtlCol="0">
            <a:spAutoFit/>
          </a:bodyPr>
          <a:lstStyle/>
          <a:p>
            <a:r>
              <a:rPr lang="fr-FR" dirty="0" smtClean="0"/>
              <a:t>  </a:t>
            </a:r>
            <a:r>
              <a:rPr lang="fr-FR" sz="1600" dirty="0" smtClean="0"/>
              <a:t>La aussi on peut ajouter plusieurs calques de réglage. Pour la démonstration, un filtre vidéo (orange) a été utilisé en tenant compte de la sélection. Cette dernière à été réaliser comme plus haut mais en se servant du masque noir et blanc. Ne pas oublier l’écrêtage. </a:t>
            </a:r>
            <a:endParaRPr lang="fr-FR" sz="1600" dirty="0"/>
          </a:p>
        </p:txBody>
      </p:sp>
      <p:sp>
        <p:nvSpPr>
          <p:cNvPr id="8" name="ZoneTexte 7"/>
          <p:cNvSpPr txBox="1"/>
          <p:nvPr/>
        </p:nvSpPr>
        <p:spPr>
          <a:xfrm>
            <a:off x="285720" y="142852"/>
            <a:ext cx="8429684" cy="646331"/>
          </a:xfrm>
          <a:prstGeom prst="rect">
            <a:avLst/>
          </a:prstGeom>
          <a:noFill/>
        </p:spPr>
        <p:txBody>
          <a:bodyPr wrap="square" rtlCol="0">
            <a:spAutoFit/>
          </a:bodyPr>
          <a:lstStyle/>
          <a:p>
            <a:r>
              <a:rPr lang="fr-FR" dirty="0" smtClean="0"/>
              <a:t>Pour ne pas alourdir le montage les filtres ont été cachés via la flèche de droite du calque image.</a:t>
            </a:r>
            <a:endParaRPr lang="fr-FR" dirty="0"/>
          </a:p>
        </p:txBody>
      </p:sp>
      <p:pic>
        <p:nvPicPr>
          <p:cNvPr id="5122" name="Picture 2"/>
          <p:cNvPicPr>
            <a:picLocks noChangeAspect="1" noChangeArrowheads="1"/>
          </p:cNvPicPr>
          <p:nvPr/>
        </p:nvPicPr>
        <p:blipFill>
          <a:blip r:embed="rId3"/>
          <a:srcRect/>
          <a:stretch>
            <a:fillRect/>
          </a:stretch>
        </p:blipFill>
        <p:spPr bwMode="auto">
          <a:xfrm>
            <a:off x="285720" y="1428736"/>
            <a:ext cx="1791443" cy="3857652"/>
          </a:xfrm>
          <a:prstGeom prst="rect">
            <a:avLst/>
          </a:prstGeom>
          <a:noFill/>
          <a:ln w="9525">
            <a:noFill/>
            <a:miter lim="800000"/>
            <a:headEnd/>
            <a:tailEnd/>
          </a:ln>
          <a:effectLst/>
        </p:spPr>
      </p:pic>
      <p:pic>
        <p:nvPicPr>
          <p:cNvPr id="5125" name="Picture 5"/>
          <p:cNvPicPr>
            <a:picLocks noChangeAspect="1" noChangeArrowheads="1"/>
          </p:cNvPicPr>
          <p:nvPr/>
        </p:nvPicPr>
        <p:blipFill>
          <a:blip r:embed="rId4" cstate="print"/>
          <a:srcRect/>
          <a:stretch>
            <a:fillRect/>
          </a:stretch>
        </p:blipFill>
        <p:spPr bwMode="auto">
          <a:xfrm>
            <a:off x="5000628" y="4286256"/>
            <a:ext cx="3929090" cy="2245418"/>
          </a:xfrm>
          <a:prstGeom prst="rect">
            <a:avLst/>
          </a:prstGeom>
          <a:noFill/>
          <a:ln w="9525">
            <a:noFill/>
            <a:miter lim="800000"/>
            <a:headEnd/>
            <a:tailEnd/>
          </a:ln>
          <a:effectLst/>
        </p:spPr>
      </p:pic>
      <p:sp>
        <p:nvSpPr>
          <p:cNvPr id="13" name="ZoneTexte 12"/>
          <p:cNvSpPr txBox="1"/>
          <p:nvPr/>
        </p:nvSpPr>
        <p:spPr>
          <a:xfrm>
            <a:off x="5000628" y="3143248"/>
            <a:ext cx="4000528" cy="1077218"/>
          </a:xfrm>
          <a:prstGeom prst="rect">
            <a:avLst/>
          </a:prstGeom>
          <a:noFill/>
        </p:spPr>
        <p:txBody>
          <a:bodyPr wrap="square" rtlCol="0">
            <a:spAutoFit/>
          </a:bodyPr>
          <a:lstStyle/>
          <a:p>
            <a:r>
              <a:rPr lang="fr-FR" sz="1600" dirty="0" smtClean="0"/>
              <a:t>    Certes pas très esthétique, mais pour la démonstration un troisième calque « courbes » a été ajouté. Sans sélection, il va agir sur tout le calque image.</a:t>
            </a:r>
            <a:endParaRPr lang="fr-FR" sz="1600" dirty="0"/>
          </a:p>
        </p:txBody>
      </p:sp>
      <p:sp>
        <p:nvSpPr>
          <p:cNvPr id="14" name="ZoneTexte 13"/>
          <p:cNvSpPr txBox="1"/>
          <p:nvPr/>
        </p:nvSpPr>
        <p:spPr>
          <a:xfrm>
            <a:off x="357158" y="5000636"/>
            <a:ext cx="4500594" cy="1077218"/>
          </a:xfrm>
          <a:prstGeom prst="rect">
            <a:avLst/>
          </a:prstGeom>
          <a:noFill/>
        </p:spPr>
        <p:txBody>
          <a:bodyPr wrap="square" rtlCol="0">
            <a:spAutoFit/>
          </a:bodyPr>
          <a:lstStyle/>
          <a:p>
            <a:r>
              <a:rPr lang="fr-FR" sz="1600" dirty="0" smtClean="0"/>
              <a:t>                                       En haut, à droite, une palette, des réglages est installée. Pour l’installer, MENU         </a:t>
            </a:r>
            <a:r>
              <a:rPr lang="fr-FR" sz="1600" dirty="0" err="1" smtClean="0"/>
              <a:t>MENU</a:t>
            </a:r>
            <a:r>
              <a:rPr lang="fr-FR" sz="1600" dirty="0" smtClean="0"/>
              <a:t>          Fenêtre          cocher réglages.</a:t>
            </a:r>
          </a:p>
          <a:p>
            <a:r>
              <a:rPr lang="fr-FR" sz="1600" dirty="0" smtClean="0"/>
              <a:t>            </a:t>
            </a:r>
            <a:endParaRPr lang="fr-FR" sz="1600" dirty="0"/>
          </a:p>
        </p:txBody>
      </p:sp>
      <p:cxnSp>
        <p:nvCxnSpPr>
          <p:cNvPr id="18" name="Connecteur droit avec flèche 17"/>
          <p:cNvCxnSpPr/>
          <p:nvPr/>
        </p:nvCxnSpPr>
        <p:spPr>
          <a:xfrm>
            <a:off x="1071538" y="5643578"/>
            <a:ext cx="285752"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2143108" y="5643578"/>
            <a:ext cx="35719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126" name="Picture 6"/>
          <p:cNvPicPr>
            <a:picLocks noChangeAspect="1" noChangeArrowheads="1"/>
          </p:cNvPicPr>
          <p:nvPr/>
        </p:nvPicPr>
        <p:blipFill>
          <a:blip r:embed="rId5"/>
          <a:srcRect/>
          <a:stretch>
            <a:fillRect/>
          </a:stretch>
        </p:blipFill>
        <p:spPr bwMode="auto">
          <a:xfrm>
            <a:off x="357158" y="5857892"/>
            <a:ext cx="2071702" cy="867224"/>
          </a:xfrm>
          <a:prstGeom prst="rect">
            <a:avLst/>
          </a:prstGeom>
          <a:noFill/>
          <a:ln w="9525">
            <a:noFill/>
            <a:miter lim="800000"/>
            <a:headEnd/>
            <a:tailEnd/>
          </a:ln>
          <a:effectLst/>
        </p:spPr>
      </p:pic>
      <p:pic>
        <p:nvPicPr>
          <p:cNvPr id="5128" name="Picture 8"/>
          <p:cNvPicPr>
            <a:picLocks noChangeAspect="1" noChangeArrowheads="1"/>
          </p:cNvPicPr>
          <p:nvPr/>
        </p:nvPicPr>
        <p:blipFill>
          <a:blip r:embed="rId6"/>
          <a:srcRect/>
          <a:stretch>
            <a:fillRect/>
          </a:stretch>
        </p:blipFill>
        <p:spPr bwMode="auto">
          <a:xfrm>
            <a:off x="3714744" y="5929330"/>
            <a:ext cx="722754" cy="776291"/>
          </a:xfrm>
          <a:prstGeom prst="rect">
            <a:avLst/>
          </a:prstGeom>
          <a:noFill/>
          <a:ln w="9525">
            <a:noFill/>
            <a:miter lim="800000"/>
            <a:headEnd/>
            <a:tailEnd/>
          </a:ln>
          <a:effectLst/>
        </p:spPr>
      </p:pic>
      <p:sp>
        <p:nvSpPr>
          <p:cNvPr id="27" name="ZoneTexte 26"/>
          <p:cNvSpPr txBox="1"/>
          <p:nvPr/>
        </p:nvSpPr>
        <p:spPr>
          <a:xfrm>
            <a:off x="2500298" y="6143644"/>
            <a:ext cx="1214446" cy="369332"/>
          </a:xfrm>
          <a:prstGeom prst="rect">
            <a:avLst/>
          </a:prstGeom>
          <a:noFill/>
        </p:spPr>
        <p:txBody>
          <a:bodyPr wrap="square" rtlCol="0">
            <a:spAutoFit/>
          </a:bodyPr>
          <a:lstStyle/>
          <a:p>
            <a:r>
              <a:rPr lang="fr-FR" dirty="0" smtClean="0"/>
              <a:t>Identique</a:t>
            </a:r>
            <a:endParaRPr lang="fr-FR" dirty="0"/>
          </a:p>
        </p:txBody>
      </p:sp>
      <p:cxnSp>
        <p:nvCxnSpPr>
          <p:cNvPr id="29" name="Connecteur droit avec flèche 28"/>
          <p:cNvCxnSpPr>
            <a:stCxn id="14" idx="2"/>
          </p:cNvCxnSpPr>
          <p:nvPr/>
        </p:nvCxnSpPr>
        <p:spPr>
          <a:xfrm rot="5400000" flipH="1" flipV="1">
            <a:off x="3122556" y="5557104"/>
            <a:ext cx="5648" cy="10358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rot="10800000">
            <a:off x="2571736" y="6643710"/>
            <a:ext cx="1000132"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6786578" y="6492875"/>
            <a:ext cx="2895600" cy="365125"/>
          </a:xfrm>
        </p:spPr>
        <p:txBody>
          <a:bodyPr/>
          <a:lstStyle/>
          <a:p>
            <a:r>
              <a:rPr lang="fr-FR" dirty="0" smtClean="0"/>
              <a:t>J-Paul VIDAL</a:t>
            </a:r>
            <a:endParaRPr lang="fr-FR" dirty="0"/>
          </a:p>
        </p:txBody>
      </p:sp>
      <p:pic>
        <p:nvPicPr>
          <p:cNvPr id="8194" name="Picture 2" descr="C:\Users\jean-\Desktop\Pour cour 2024\Ciel change\Changer ciel par par couches\IMG_1534 creation par couches.jpg"/>
          <p:cNvPicPr>
            <a:picLocks noChangeAspect="1" noChangeArrowheads="1"/>
          </p:cNvPicPr>
          <p:nvPr/>
        </p:nvPicPr>
        <p:blipFill>
          <a:blip r:embed="rId2" cstate="print"/>
          <a:srcRect/>
          <a:stretch>
            <a:fillRect/>
          </a:stretch>
        </p:blipFill>
        <p:spPr bwMode="auto">
          <a:xfrm>
            <a:off x="4500562" y="3429000"/>
            <a:ext cx="4500594" cy="3000396"/>
          </a:xfrm>
          <a:prstGeom prst="rect">
            <a:avLst/>
          </a:prstGeom>
          <a:noFill/>
        </p:spPr>
      </p:pic>
      <p:pic>
        <p:nvPicPr>
          <p:cNvPr id="8195" name="Picture 3" descr="C:\Users\jean-\Desktop\Pour cour 2024\Ciel change\Changer ciel par par couches\IMG_1534.jpg"/>
          <p:cNvPicPr>
            <a:picLocks noChangeAspect="1" noChangeArrowheads="1"/>
          </p:cNvPicPr>
          <p:nvPr/>
        </p:nvPicPr>
        <p:blipFill>
          <a:blip r:embed="rId3" cstate="print"/>
          <a:srcRect/>
          <a:stretch>
            <a:fillRect/>
          </a:stretch>
        </p:blipFill>
        <p:spPr bwMode="auto">
          <a:xfrm>
            <a:off x="214282" y="1000108"/>
            <a:ext cx="4572000" cy="3048000"/>
          </a:xfrm>
          <a:prstGeom prst="rect">
            <a:avLst/>
          </a:prstGeom>
          <a:noFill/>
        </p:spPr>
      </p:pic>
      <p:sp>
        <p:nvSpPr>
          <p:cNvPr id="7" name="ZoneTexte 6"/>
          <p:cNvSpPr txBox="1"/>
          <p:nvPr/>
        </p:nvSpPr>
        <p:spPr>
          <a:xfrm>
            <a:off x="428596" y="4286256"/>
            <a:ext cx="2357454" cy="369332"/>
          </a:xfrm>
          <a:prstGeom prst="rect">
            <a:avLst/>
          </a:prstGeom>
          <a:noFill/>
        </p:spPr>
        <p:txBody>
          <a:bodyPr wrap="square" rtlCol="0">
            <a:spAutoFit/>
          </a:bodyPr>
          <a:lstStyle/>
          <a:p>
            <a:r>
              <a:rPr lang="fr-FR" dirty="0" smtClean="0"/>
              <a:t>Avant</a:t>
            </a:r>
            <a:endParaRPr lang="fr-FR" dirty="0"/>
          </a:p>
        </p:txBody>
      </p:sp>
      <p:sp>
        <p:nvSpPr>
          <p:cNvPr id="8" name="ZoneTexte 7"/>
          <p:cNvSpPr txBox="1"/>
          <p:nvPr/>
        </p:nvSpPr>
        <p:spPr>
          <a:xfrm>
            <a:off x="3071802" y="6072206"/>
            <a:ext cx="1500198" cy="369332"/>
          </a:xfrm>
          <a:prstGeom prst="rect">
            <a:avLst/>
          </a:prstGeom>
          <a:noFill/>
        </p:spPr>
        <p:txBody>
          <a:bodyPr wrap="square" rtlCol="0">
            <a:spAutoFit/>
          </a:bodyPr>
          <a:lstStyle/>
          <a:p>
            <a:r>
              <a:rPr lang="fr-FR" dirty="0" smtClean="0"/>
              <a:t>Après</a:t>
            </a:r>
            <a:endParaRPr lang="fr-FR" dirty="0"/>
          </a:p>
        </p:txBody>
      </p:sp>
      <p:sp>
        <p:nvSpPr>
          <p:cNvPr id="10" name="ZoneTexte 9"/>
          <p:cNvSpPr txBox="1"/>
          <p:nvPr/>
        </p:nvSpPr>
        <p:spPr>
          <a:xfrm>
            <a:off x="214282" y="214290"/>
            <a:ext cx="8786874" cy="646331"/>
          </a:xfrm>
          <a:prstGeom prst="rect">
            <a:avLst/>
          </a:prstGeom>
          <a:noFill/>
        </p:spPr>
        <p:txBody>
          <a:bodyPr wrap="square" rtlCol="0">
            <a:spAutoFit/>
          </a:bodyPr>
          <a:lstStyle/>
          <a:p>
            <a:r>
              <a:rPr lang="fr-FR" b="1" dirty="0" smtClean="0"/>
              <a:t>Exercice N° 3: Changer un ciel imbriqué entre les feuilles d’un arbre ou autres décors composant l’image.</a:t>
            </a:r>
            <a:endParaRPr lang="fr-FR" b="1" dirty="0"/>
          </a:p>
        </p:txBody>
      </p:sp>
    </p:spTree>
  </p:cSld>
  <p:clrMapOvr>
    <a:masterClrMapping/>
  </p:clrMapOvr>
  <p:transition>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072330" y="6357958"/>
            <a:ext cx="2895600" cy="365125"/>
          </a:xfrm>
        </p:spPr>
        <p:txBody>
          <a:bodyPr/>
          <a:lstStyle/>
          <a:p>
            <a:r>
              <a:rPr lang="fr-FR" dirty="0" smtClean="0"/>
              <a:t>J-Paul VIDAL</a:t>
            </a:r>
            <a:endParaRPr lang="fr-FR" dirty="0"/>
          </a:p>
        </p:txBody>
      </p:sp>
      <p:sp>
        <p:nvSpPr>
          <p:cNvPr id="6" name="ZoneTexte 5"/>
          <p:cNvSpPr txBox="1"/>
          <p:nvPr/>
        </p:nvSpPr>
        <p:spPr>
          <a:xfrm>
            <a:off x="142844" y="357166"/>
            <a:ext cx="8358246" cy="923330"/>
          </a:xfrm>
          <a:prstGeom prst="rect">
            <a:avLst/>
          </a:prstGeom>
          <a:noFill/>
        </p:spPr>
        <p:txBody>
          <a:bodyPr wrap="square" rtlCol="0">
            <a:spAutoFit/>
          </a:bodyPr>
          <a:lstStyle/>
          <a:p>
            <a:r>
              <a:rPr lang="fr-FR" dirty="0" smtClean="0"/>
              <a:t>    Il est impossible de réaliser un détourage avec les outils conventionnels</a:t>
            </a:r>
          </a:p>
          <a:p>
            <a:r>
              <a:rPr lang="fr-FR" dirty="0" smtClean="0"/>
              <a:t>    Deux méthodes de sélection, sont possibles dont nous verrons comment les utiliser avec la même image. </a:t>
            </a:r>
            <a:endParaRPr lang="fr-FR" dirty="0"/>
          </a:p>
        </p:txBody>
      </p:sp>
      <p:sp>
        <p:nvSpPr>
          <p:cNvPr id="7" name="ZoneTexte 6"/>
          <p:cNvSpPr txBox="1"/>
          <p:nvPr/>
        </p:nvSpPr>
        <p:spPr>
          <a:xfrm>
            <a:off x="285720" y="1714488"/>
            <a:ext cx="5429288" cy="369332"/>
          </a:xfrm>
          <a:prstGeom prst="rect">
            <a:avLst/>
          </a:prstGeom>
          <a:noFill/>
        </p:spPr>
        <p:txBody>
          <a:bodyPr wrap="square" rtlCol="0">
            <a:spAutoFit/>
          </a:bodyPr>
          <a:lstStyle/>
          <a:p>
            <a:r>
              <a:rPr lang="fr-FR" b="1" dirty="0" smtClean="0">
                <a:solidFill>
                  <a:srgbClr val="FF0000"/>
                </a:solidFill>
              </a:rPr>
              <a:t>- Première méthode en utilisant la palette couches</a:t>
            </a:r>
            <a:endParaRPr lang="fr-FR" b="1" dirty="0">
              <a:solidFill>
                <a:srgbClr val="FF0000"/>
              </a:solidFill>
            </a:endParaRPr>
          </a:p>
        </p:txBody>
      </p:sp>
      <p:pic>
        <p:nvPicPr>
          <p:cNvPr id="1026" name="Picture 2"/>
          <p:cNvPicPr>
            <a:picLocks noChangeAspect="1" noChangeArrowheads="1"/>
          </p:cNvPicPr>
          <p:nvPr/>
        </p:nvPicPr>
        <p:blipFill>
          <a:blip r:embed="rId2"/>
          <a:srcRect/>
          <a:stretch>
            <a:fillRect/>
          </a:stretch>
        </p:blipFill>
        <p:spPr bwMode="auto">
          <a:xfrm>
            <a:off x="5214942" y="1357298"/>
            <a:ext cx="3438525" cy="1924050"/>
          </a:xfrm>
          <a:prstGeom prst="rect">
            <a:avLst/>
          </a:prstGeom>
          <a:noFill/>
          <a:ln w="9525">
            <a:noFill/>
            <a:miter lim="800000"/>
            <a:headEnd/>
            <a:tailEnd/>
          </a:ln>
          <a:effectLst/>
        </p:spPr>
      </p:pic>
      <p:sp>
        <p:nvSpPr>
          <p:cNvPr id="9" name="ZoneTexte 8"/>
          <p:cNvSpPr txBox="1"/>
          <p:nvPr/>
        </p:nvSpPr>
        <p:spPr>
          <a:xfrm>
            <a:off x="357158" y="4500570"/>
            <a:ext cx="6215106" cy="646331"/>
          </a:xfrm>
          <a:prstGeom prst="rect">
            <a:avLst/>
          </a:prstGeom>
          <a:noFill/>
        </p:spPr>
        <p:txBody>
          <a:bodyPr wrap="square" rtlCol="0">
            <a:spAutoFit/>
          </a:bodyPr>
          <a:lstStyle/>
          <a:p>
            <a:r>
              <a:rPr lang="fr-FR" dirty="0" smtClean="0"/>
              <a:t>- </a:t>
            </a:r>
            <a:r>
              <a:rPr lang="fr-FR" b="1" dirty="0" smtClean="0">
                <a:solidFill>
                  <a:srgbClr val="FF0000"/>
                </a:solidFill>
              </a:rPr>
              <a:t>Deuxième méthode </a:t>
            </a:r>
            <a:r>
              <a:rPr lang="fr-FR" b="1" dirty="0" smtClean="0">
                <a:solidFill>
                  <a:srgbClr val="FF0000"/>
                </a:solidFill>
              </a:rPr>
              <a:t>par plage de couleurs </a:t>
            </a:r>
            <a:endParaRPr lang="fr-FR" b="1" dirty="0" smtClean="0">
              <a:solidFill>
                <a:srgbClr val="FF0000"/>
              </a:solidFill>
            </a:endParaRPr>
          </a:p>
          <a:p>
            <a:r>
              <a:rPr lang="fr-FR" b="1" dirty="0" smtClean="0"/>
              <a:t>MENU       Sélection         Plage de couleurs        </a:t>
            </a:r>
            <a:endParaRPr lang="fr-FR" b="1" dirty="0"/>
          </a:p>
        </p:txBody>
      </p:sp>
      <p:pic>
        <p:nvPicPr>
          <p:cNvPr id="1027" name="Picture 3"/>
          <p:cNvPicPr>
            <a:picLocks noChangeAspect="1" noChangeArrowheads="1"/>
          </p:cNvPicPr>
          <p:nvPr/>
        </p:nvPicPr>
        <p:blipFill>
          <a:blip r:embed="rId3"/>
          <a:srcRect/>
          <a:stretch>
            <a:fillRect/>
          </a:stretch>
        </p:blipFill>
        <p:spPr bwMode="auto">
          <a:xfrm>
            <a:off x="4786314" y="3929066"/>
            <a:ext cx="2786081" cy="2364930"/>
          </a:xfrm>
          <a:prstGeom prst="rect">
            <a:avLst/>
          </a:prstGeom>
          <a:noFill/>
          <a:ln w="9525">
            <a:noFill/>
            <a:miter lim="800000"/>
            <a:headEnd/>
            <a:tailEnd/>
          </a:ln>
          <a:effectLst/>
        </p:spPr>
      </p:pic>
      <p:sp>
        <p:nvSpPr>
          <p:cNvPr id="11" name="ZoneTexte 10"/>
          <p:cNvSpPr txBox="1"/>
          <p:nvPr/>
        </p:nvSpPr>
        <p:spPr>
          <a:xfrm>
            <a:off x="285720" y="2428868"/>
            <a:ext cx="4572032" cy="646331"/>
          </a:xfrm>
          <a:prstGeom prst="rect">
            <a:avLst/>
          </a:prstGeom>
          <a:noFill/>
        </p:spPr>
        <p:txBody>
          <a:bodyPr wrap="square" rtlCol="0">
            <a:spAutoFit/>
          </a:bodyPr>
          <a:lstStyle/>
          <a:p>
            <a:r>
              <a:rPr lang="fr-FR" dirty="0" smtClean="0"/>
              <a:t>  Si la palette couche n’apparait </a:t>
            </a:r>
            <a:r>
              <a:rPr lang="fr-FR" dirty="0" smtClean="0"/>
              <a:t>pas, </a:t>
            </a:r>
            <a:r>
              <a:rPr lang="fr-FR" dirty="0" smtClean="0"/>
              <a:t>aller dans</a:t>
            </a:r>
          </a:p>
          <a:p>
            <a:r>
              <a:rPr lang="fr-FR" b="1" dirty="0" smtClean="0"/>
              <a:t>MENU</a:t>
            </a:r>
            <a:r>
              <a:rPr lang="fr-FR" dirty="0" smtClean="0"/>
              <a:t>        </a:t>
            </a:r>
            <a:r>
              <a:rPr lang="fr-FR" b="1" dirty="0" smtClean="0"/>
              <a:t>Fenêtre </a:t>
            </a:r>
            <a:r>
              <a:rPr lang="fr-FR" b="1" dirty="0" smtClean="0"/>
              <a:t>et cocher couches</a:t>
            </a:r>
            <a:endParaRPr lang="fr-FR" b="1" dirty="0"/>
          </a:p>
        </p:txBody>
      </p:sp>
      <p:cxnSp>
        <p:nvCxnSpPr>
          <p:cNvPr id="13" name="Connecteur droit avec flèche 12"/>
          <p:cNvCxnSpPr/>
          <p:nvPr/>
        </p:nvCxnSpPr>
        <p:spPr>
          <a:xfrm>
            <a:off x="1000100" y="2928934"/>
            <a:ext cx="35719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a:off x="1071538" y="4999048"/>
            <a:ext cx="35719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2285984" y="4999048"/>
            <a:ext cx="428628"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4"/>
          <a:srcRect/>
          <a:stretch>
            <a:fillRect/>
          </a:stretch>
        </p:blipFill>
        <p:spPr bwMode="auto">
          <a:xfrm>
            <a:off x="3000364" y="3357562"/>
            <a:ext cx="1097626" cy="1071570"/>
          </a:xfrm>
          <a:prstGeom prst="rect">
            <a:avLst/>
          </a:prstGeom>
          <a:noFill/>
          <a:ln w="9525">
            <a:noFill/>
            <a:miter lim="800000"/>
            <a:headEnd/>
            <a:tailEnd/>
          </a:ln>
          <a:effectLst/>
        </p:spPr>
      </p:pic>
    </p:spTree>
  </p:cSld>
  <p:clrMapOvr>
    <a:masterClrMapping/>
  </p:clrMapOvr>
  <p:transition>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6786578" y="6357958"/>
            <a:ext cx="2895600" cy="365125"/>
          </a:xfrm>
        </p:spPr>
        <p:txBody>
          <a:bodyPr/>
          <a:lstStyle/>
          <a:p>
            <a:r>
              <a:rPr lang="fr-FR" dirty="0" smtClean="0"/>
              <a:t>J-Paul VIDAL</a:t>
            </a:r>
            <a:endParaRPr lang="fr-FR" dirty="0"/>
          </a:p>
        </p:txBody>
      </p:sp>
      <p:sp>
        <p:nvSpPr>
          <p:cNvPr id="5" name="ZoneTexte 4"/>
          <p:cNvSpPr txBox="1"/>
          <p:nvPr/>
        </p:nvSpPr>
        <p:spPr>
          <a:xfrm>
            <a:off x="2428860" y="285728"/>
            <a:ext cx="4429156" cy="461665"/>
          </a:xfrm>
          <a:prstGeom prst="rect">
            <a:avLst/>
          </a:prstGeom>
          <a:noFill/>
        </p:spPr>
        <p:txBody>
          <a:bodyPr wrap="square" rtlCol="0">
            <a:spAutoFit/>
          </a:bodyPr>
          <a:lstStyle/>
          <a:p>
            <a:r>
              <a:rPr lang="fr-FR" sz="2400" b="1" dirty="0" smtClean="0"/>
              <a:t>Sélection par palette des couches</a:t>
            </a:r>
            <a:endParaRPr lang="fr-FR" sz="2400" b="1" dirty="0"/>
          </a:p>
        </p:txBody>
      </p:sp>
      <p:sp>
        <p:nvSpPr>
          <p:cNvPr id="6" name="ZoneTexte 5"/>
          <p:cNvSpPr txBox="1"/>
          <p:nvPr/>
        </p:nvSpPr>
        <p:spPr>
          <a:xfrm>
            <a:off x="285720" y="1000108"/>
            <a:ext cx="8358246" cy="2862322"/>
          </a:xfrm>
          <a:prstGeom prst="rect">
            <a:avLst/>
          </a:prstGeom>
          <a:noFill/>
        </p:spPr>
        <p:txBody>
          <a:bodyPr wrap="square" rtlCol="0">
            <a:spAutoFit/>
          </a:bodyPr>
          <a:lstStyle/>
          <a:p>
            <a:r>
              <a:rPr lang="fr-FR" dirty="0" smtClean="0"/>
              <a:t>   Après avoir insérer la photo dans la zone de travail et crée son double par </a:t>
            </a:r>
            <a:r>
              <a:rPr lang="fr-FR" b="1" dirty="0" smtClean="0"/>
              <a:t>Ctrl + J</a:t>
            </a:r>
            <a:r>
              <a:rPr lang="fr-FR" dirty="0" smtClean="0"/>
              <a:t>, ouvrir la palette des </a:t>
            </a:r>
            <a:r>
              <a:rPr lang="fr-FR" b="1" dirty="0" smtClean="0">
                <a:solidFill>
                  <a:srgbClr val="FF0000"/>
                </a:solidFill>
              </a:rPr>
              <a:t>couches</a:t>
            </a:r>
            <a:r>
              <a:rPr lang="fr-FR" dirty="0" smtClean="0"/>
              <a:t>.</a:t>
            </a:r>
          </a:p>
          <a:p>
            <a:r>
              <a:rPr lang="fr-FR" dirty="0" smtClean="0"/>
              <a:t>    Désactiver les yeux de chaque calque et les réactiver un à un pour voir celui qui offre le meilleur contraste entre noir et blanc. Bien souvent le bleu, offre le meilleur compromis.</a:t>
            </a:r>
          </a:p>
          <a:p>
            <a:r>
              <a:rPr lang="fr-FR" dirty="0" smtClean="0"/>
              <a:t>     Dupliquer ce dernier pour créer un nouveau calque bleu.</a:t>
            </a:r>
          </a:p>
          <a:p>
            <a:r>
              <a:rPr lang="fr-FR" dirty="0" smtClean="0"/>
              <a:t>Pour cela glisser le calque en</a:t>
            </a:r>
          </a:p>
          <a:p>
            <a:r>
              <a:rPr lang="fr-FR" dirty="0" smtClean="0"/>
              <a:t>Maintenant la souris enfoncée sur</a:t>
            </a:r>
          </a:p>
          <a:p>
            <a:r>
              <a:rPr lang="fr-FR" dirty="0" smtClean="0"/>
              <a:t>l’icone en bas. Un nouveau calque</a:t>
            </a:r>
          </a:p>
          <a:p>
            <a:r>
              <a:rPr lang="fr-FR" dirty="0" smtClean="0"/>
              <a:t>Est crée.</a:t>
            </a:r>
            <a:endParaRPr lang="fr-FR" dirty="0"/>
          </a:p>
        </p:txBody>
      </p:sp>
      <p:pic>
        <p:nvPicPr>
          <p:cNvPr id="2050" name="Picture 2"/>
          <p:cNvPicPr>
            <a:picLocks noChangeAspect="1" noChangeArrowheads="1"/>
          </p:cNvPicPr>
          <p:nvPr/>
        </p:nvPicPr>
        <p:blipFill>
          <a:blip r:embed="rId2"/>
          <a:srcRect/>
          <a:stretch>
            <a:fillRect/>
          </a:stretch>
        </p:blipFill>
        <p:spPr bwMode="auto">
          <a:xfrm>
            <a:off x="3857620" y="2857496"/>
            <a:ext cx="4643470" cy="2911745"/>
          </a:xfrm>
          <a:prstGeom prst="rect">
            <a:avLst/>
          </a:prstGeom>
          <a:noFill/>
          <a:ln w="9525">
            <a:noFill/>
            <a:miter lim="800000"/>
            <a:headEnd/>
            <a:tailEnd/>
          </a:ln>
          <a:effectLst/>
        </p:spPr>
      </p:pic>
      <p:cxnSp>
        <p:nvCxnSpPr>
          <p:cNvPr id="16" name="Connecteur en angle 15"/>
          <p:cNvCxnSpPr/>
          <p:nvPr/>
        </p:nvCxnSpPr>
        <p:spPr>
          <a:xfrm rot="10800000">
            <a:off x="7143768" y="5000636"/>
            <a:ext cx="928694" cy="714380"/>
          </a:xfrm>
          <a:prstGeom prst="bent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en angle 20"/>
          <p:cNvCxnSpPr/>
          <p:nvPr/>
        </p:nvCxnSpPr>
        <p:spPr>
          <a:xfrm rot="16200000" flipH="1">
            <a:off x="7286644" y="4857760"/>
            <a:ext cx="785818" cy="785818"/>
          </a:xfrm>
          <a:prstGeom prst="bentConnector3">
            <a:avLst>
              <a:gd name="adj1" fmla="val -978"/>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000892" y="6492875"/>
            <a:ext cx="2895600" cy="365125"/>
          </a:xfrm>
        </p:spPr>
        <p:txBody>
          <a:bodyPr/>
          <a:lstStyle/>
          <a:p>
            <a:r>
              <a:rPr lang="fr-FR" dirty="0" smtClean="0"/>
              <a:t>J-Paul VIDAL</a:t>
            </a:r>
            <a:endParaRPr lang="fr-FR" dirty="0"/>
          </a:p>
        </p:txBody>
      </p:sp>
      <p:sp>
        <p:nvSpPr>
          <p:cNvPr id="5" name="ZoneTexte 4"/>
          <p:cNvSpPr txBox="1"/>
          <p:nvPr/>
        </p:nvSpPr>
        <p:spPr>
          <a:xfrm>
            <a:off x="785786" y="357166"/>
            <a:ext cx="7215238" cy="923330"/>
          </a:xfrm>
          <a:prstGeom prst="rect">
            <a:avLst/>
          </a:prstGeom>
          <a:noFill/>
        </p:spPr>
        <p:txBody>
          <a:bodyPr wrap="square" rtlCol="0">
            <a:spAutoFit/>
          </a:bodyPr>
          <a:lstStyle/>
          <a:p>
            <a:r>
              <a:rPr lang="fr-FR" dirty="0" smtClean="0"/>
              <a:t>Agrandissons pour visualiser les 3 affiches à enlever !</a:t>
            </a:r>
          </a:p>
          <a:p>
            <a:endParaRPr lang="fr-FR" dirty="0"/>
          </a:p>
          <a:p>
            <a:r>
              <a:rPr lang="fr-FR" dirty="0" smtClean="0"/>
              <a:t>Nous pouvons utiliser différentes manières pour les supprimer du mur. </a:t>
            </a:r>
            <a:endParaRPr lang="fr-FR" dirty="0"/>
          </a:p>
        </p:txBody>
      </p:sp>
      <p:sp>
        <p:nvSpPr>
          <p:cNvPr id="6" name="ZoneTexte 5"/>
          <p:cNvSpPr txBox="1"/>
          <p:nvPr/>
        </p:nvSpPr>
        <p:spPr>
          <a:xfrm>
            <a:off x="785786" y="1643050"/>
            <a:ext cx="4714908" cy="461665"/>
          </a:xfrm>
          <a:prstGeom prst="rect">
            <a:avLst/>
          </a:prstGeom>
          <a:noFill/>
        </p:spPr>
        <p:txBody>
          <a:bodyPr wrap="square" rtlCol="0">
            <a:spAutoFit/>
          </a:bodyPr>
          <a:lstStyle/>
          <a:p>
            <a:r>
              <a:rPr lang="fr-FR" sz="2400" b="1" dirty="0" smtClean="0"/>
              <a:t>1 er exemple avec l’outil polygonal.</a:t>
            </a:r>
            <a:endParaRPr lang="fr-FR" sz="2400" b="1" dirty="0"/>
          </a:p>
        </p:txBody>
      </p:sp>
      <p:pic>
        <p:nvPicPr>
          <p:cNvPr id="2051" name="Picture 3"/>
          <p:cNvPicPr>
            <a:picLocks noChangeAspect="1" noChangeArrowheads="1"/>
          </p:cNvPicPr>
          <p:nvPr/>
        </p:nvPicPr>
        <p:blipFill>
          <a:blip r:embed="rId2"/>
          <a:srcRect/>
          <a:stretch>
            <a:fillRect/>
          </a:stretch>
        </p:blipFill>
        <p:spPr bwMode="auto">
          <a:xfrm>
            <a:off x="3286116" y="2071678"/>
            <a:ext cx="1428760" cy="1357322"/>
          </a:xfrm>
          <a:prstGeom prst="rect">
            <a:avLst/>
          </a:prstGeom>
          <a:noFill/>
          <a:ln w="9525">
            <a:noFill/>
            <a:miter lim="800000"/>
            <a:headEnd/>
            <a:tailEnd/>
          </a:ln>
          <a:effectLst/>
        </p:spPr>
      </p:pic>
      <p:pic>
        <p:nvPicPr>
          <p:cNvPr id="2053" name="Picture 5"/>
          <p:cNvPicPr>
            <a:picLocks noChangeAspect="1" noChangeArrowheads="1"/>
          </p:cNvPicPr>
          <p:nvPr/>
        </p:nvPicPr>
        <p:blipFill>
          <a:blip r:embed="rId3"/>
          <a:srcRect/>
          <a:stretch>
            <a:fillRect/>
          </a:stretch>
        </p:blipFill>
        <p:spPr bwMode="auto">
          <a:xfrm>
            <a:off x="4857752" y="2071678"/>
            <a:ext cx="1691280" cy="2000264"/>
          </a:xfrm>
          <a:prstGeom prst="rect">
            <a:avLst/>
          </a:prstGeom>
          <a:noFill/>
          <a:ln w="9525">
            <a:noFill/>
            <a:miter lim="800000"/>
            <a:headEnd/>
            <a:tailEnd/>
          </a:ln>
          <a:effectLst/>
        </p:spPr>
      </p:pic>
      <p:pic>
        <p:nvPicPr>
          <p:cNvPr id="2054" name="Picture 6"/>
          <p:cNvPicPr>
            <a:picLocks noChangeAspect="1" noChangeArrowheads="1"/>
          </p:cNvPicPr>
          <p:nvPr/>
        </p:nvPicPr>
        <p:blipFill>
          <a:blip r:embed="rId4"/>
          <a:srcRect/>
          <a:stretch>
            <a:fillRect/>
          </a:stretch>
        </p:blipFill>
        <p:spPr bwMode="auto">
          <a:xfrm>
            <a:off x="6592146" y="2071678"/>
            <a:ext cx="2551854" cy="1571636"/>
          </a:xfrm>
          <a:prstGeom prst="rect">
            <a:avLst/>
          </a:prstGeom>
          <a:noFill/>
          <a:ln w="9525">
            <a:noFill/>
            <a:miter lim="800000"/>
            <a:headEnd/>
            <a:tailEnd/>
          </a:ln>
          <a:effectLst/>
        </p:spPr>
      </p:pic>
      <p:pic>
        <p:nvPicPr>
          <p:cNvPr id="2055" name="Picture 7"/>
          <p:cNvPicPr>
            <a:picLocks noChangeAspect="1" noChangeArrowheads="1"/>
          </p:cNvPicPr>
          <p:nvPr/>
        </p:nvPicPr>
        <p:blipFill>
          <a:blip r:embed="rId5"/>
          <a:srcRect/>
          <a:stretch>
            <a:fillRect/>
          </a:stretch>
        </p:blipFill>
        <p:spPr bwMode="auto">
          <a:xfrm>
            <a:off x="4929190" y="4143380"/>
            <a:ext cx="3788017" cy="2428892"/>
          </a:xfrm>
          <a:prstGeom prst="rect">
            <a:avLst/>
          </a:prstGeom>
          <a:noFill/>
          <a:ln w="9525">
            <a:noFill/>
            <a:miter lim="800000"/>
            <a:headEnd/>
            <a:tailEnd/>
          </a:ln>
          <a:effectLst/>
        </p:spPr>
      </p:pic>
      <p:sp>
        <p:nvSpPr>
          <p:cNvPr id="13" name="ZoneTexte 12"/>
          <p:cNvSpPr txBox="1"/>
          <p:nvPr/>
        </p:nvSpPr>
        <p:spPr>
          <a:xfrm>
            <a:off x="214282" y="3571876"/>
            <a:ext cx="4500594" cy="3231654"/>
          </a:xfrm>
          <a:prstGeom prst="rect">
            <a:avLst/>
          </a:prstGeom>
          <a:noFill/>
        </p:spPr>
        <p:txBody>
          <a:bodyPr wrap="square" rtlCol="0">
            <a:spAutoFit/>
          </a:bodyPr>
          <a:lstStyle/>
          <a:p>
            <a:pPr>
              <a:buFontTx/>
              <a:buChar char="-"/>
            </a:pPr>
            <a:r>
              <a:rPr lang="fr-FR" dirty="0" smtClean="0"/>
              <a:t> Outil polygonal (contour progressif environ 5px ).</a:t>
            </a:r>
          </a:p>
          <a:p>
            <a:pPr>
              <a:buFontTx/>
              <a:buChar char="-"/>
            </a:pPr>
            <a:r>
              <a:rPr lang="fr-FR" dirty="0"/>
              <a:t> S</a:t>
            </a:r>
            <a:r>
              <a:rPr lang="fr-FR" dirty="0" smtClean="0"/>
              <a:t>électionner l’affiche sans précaution particulière).</a:t>
            </a:r>
          </a:p>
          <a:p>
            <a:pPr>
              <a:buFontTx/>
              <a:buChar char="-"/>
            </a:pPr>
            <a:r>
              <a:rPr lang="fr-FR" dirty="0" smtClean="0"/>
              <a:t> Dans le menu EDITION  choisir REMPLIR.</a:t>
            </a:r>
          </a:p>
          <a:p>
            <a:pPr>
              <a:buFontTx/>
              <a:buChar char="-"/>
            </a:pPr>
            <a:r>
              <a:rPr lang="fr-FR" dirty="0"/>
              <a:t> </a:t>
            </a:r>
            <a:r>
              <a:rPr lang="fr-FR" dirty="0" smtClean="0"/>
              <a:t>Dans la boite de dialogue remplir avec  « </a:t>
            </a:r>
            <a:r>
              <a:rPr lang="fr-FR" i="1" dirty="0" smtClean="0">
                <a:solidFill>
                  <a:srgbClr val="FF0000"/>
                </a:solidFill>
              </a:rPr>
              <a:t>Contenu pris en compte</a:t>
            </a:r>
            <a:r>
              <a:rPr lang="fr-FR" dirty="0" smtClean="0"/>
              <a:t> ». Cocher « </a:t>
            </a:r>
            <a:r>
              <a:rPr lang="fr-FR" i="1" dirty="0" smtClean="0">
                <a:solidFill>
                  <a:srgbClr val="FF0000"/>
                </a:solidFill>
              </a:rPr>
              <a:t>Adaptation des couleurs</a:t>
            </a:r>
            <a:r>
              <a:rPr lang="fr-FR" dirty="0" smtClean="0"/>
              <a:t> ». Cliquer sur OK.</a:t>
            </a:r>
          </a:p>
          <a:p>
            <a:pPr>
              <a:buFontTx/>
              <a:buChar char="-"/>
            </a:pPr>
            <a:r>
              <a:rPr lang="fr-FR" dirty="0"/>
              <a:t> </a:t>
            </a:r>
            <a:r>
              <a:rPr lang="fr-FR" dirty="0" smtClean="0"/>
              <a:t>Désélectionner CTRL+D.</a:t>
            </a:r>
          </a:p>
          <a:p>
            <a:pPr>
              <a:buFontTx/>
              <a:buChar char="-"/>
            </a:pPr>
            <a:endParaRPr lang="fr-FR" dirty="0"/>
          </a:p>
          <a:p>
            <a:r>
              <a:rPr lang="fr-FR" dirty="0" smtClean="0"/>
              <a:t>            </a:t>
            </a:r>
            <a:r>
              <a:rPr lang="fr-FR" sz="2400" b="1" dirty="0" smtClean="0"/>
              <a:t>Le résultat est bleffant…</a:t>
            </a:r>
          </a:p>
        </p:txBody>
      </p:sp>
      <p:pic>
        <p:nvPicPr>
          <p:cNvPr id="2056" name="Picture 8"/>
          <p:cNvPicPr>
            <a:picLocks noChangeAspect="1" noChangeArrowheads="1"/>
          </p:cNvPicPr>
          <p:nvPr/>
        </p:nvPicPr>
        <p:blipFill>
          <a:blip r:embed="rId6"/>
          <a:srcRect/>
          <a:stretch>
            <a:fillRect/>
          </a:stretch>
        </p:blipFill>
        <p:spPr bwMode="auto">
          <a:xfrm>
            <a:off x="214282" y="2071678"/>
            <a:ext cx="2884351" cy="1428760"/>
          </a:xfrm>
          <a:prstGeom prst="rect">
            <a:avLst/>
          </a:prstGeom>
          <a:noFill/>
          <a:ln w="9525">
            <a:noFill/>
            <a:miter lim="800000"/>
            <a:headEnd/>
            <a:tailEnd/>
          </a:ln>
          <a:effectLst/>
        </p:spPr>
      </p:pic>
      <p:cxnSp>
        <p:nvCxnSpPr>
          <p:cNvPr id="16" name="Connecteur droit avec flèche 15"/>
          <p:cNvCxnSpPr/>
          <p:nvPr/>
        </p:nvCxnSpPr>
        <p:spPr>
          <a:xfrm flipV="1">
            <a:off x="4000496" y="2857496"/>
            <a:ext cx="4000528" cy="235745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072330" y="6492875"/>
            <a:ext cx="2895600" cy="365125"/>
          </a:xfrm>
        </p:spPr>
        <p:txBody>
          <a:bodyPr/>
          <a:lstStyle/>
          <a:p>
            <a:r>
              <a:rPr lang="fr-FR" dirty="0" smtClean="0"/>
              <a:t>J-Paul VIDAL</a:t>
            </a:r>
            <a:endParaRPr lang="fr-FR" dirty="0"/>
          </a:p>
        </p:txBody>
      </p:sp>
      <p:pic>
        <p:nvPicPr>
          <p:cNvPr id="3074" name="Picture 2"/>
          <p:cNvPicPr>
            <a:picLocks noChangeAspect="1" noChangeArrowheads="1"/>
          </p:cNvPicPr>
          <p:nvPr/>
        </p:nvPicPr>
        <p:blipFill>
          <a:blip r:embed="rId2"/>
          <a:srcRect/>
          <a:stretch>
            <a:fillRect/>
          </a:stretch>
        </p:blipFill>
        <p:spPr bwMode="auto">
          <a:xfrm>
            <a:off x="428596" y="1428736"/>
            <a:ext cx="3095628" cy="1636261"/>
          </a:xfrm>
          <a:prstGeom prst="rect">
            <a:avLst/>
          </a:prstGeom>
          <a:noFill/>
          <a:ln w="9525">
            <a:noFill/>
            <a:miter lim="800000"/>
            <a:headEnd/>
            <a:tailEnd/>
          </a:ln>
          <a:effectLst/>
        </p:spPr>
      </p:pic>
      <p:sp>
        <p:nvSpPr>
          <p:cNvPr id="6" name="ZoneTexte 5"/>
          <p:cNvSpPr txBox="1"/>
          <p:nvPr/>
        </p:nvSpPr>
        <p:spPr>
          <a:xfrm>
            <a:off x="285720" y="357166"/>
            <a:ext cx="4214842" cy="923330"/>
          </a:xfrm>
          <a:prstGeom prst="rect">
            <a:avLst/>
          </a:prstGeom>
          <a:noFill/>
        </p:spPr>
        <p:txBody>
          <a:bodyPr wrap="square" rtlCol="0">
            <a:spAutoFit/>
          </a:bodyPr>
          <a:lstStyle/>
          <a:p>
            <a:r>
              <a:rPr lang="fr-FR" dirty="0" smtClean="0"/>
              <a:t>Ouvrir la courbe des niveaux:</a:t>
            </a:r>
          </a:p>
          <a:p>
            <a:r>
              <a:rPr lang="fr-FR" dirty="0" smtClean="0"/>
              <a:t>-  soit par le Menu….réglage puis niveaux</a:t>
            </a:r>
          </a:p>
          <a:p>
            <a:r>
              <a:rPr lang="fr-FR" dirty="0" smtClean="0"/>
              <a:t>-  soit par </a:t>
            </a:r>
            <a:r>
              <a:rPr lang="fr-FR" dirty="0" smtClean="0"/>
              <a:t>le raccourci clavier </a:t>
            </a:r>
            <a:r>
              <a:rPr lang="fr-FR" b="1" dirty="0" smtClean="0"/>
              <a:t>Ctrl </a:t>
            </a:r>
            <a:r>
              <a:rPr lang="fr-FR" b="1" dirty="0" smtClean="0"/>
              <a:t>+ L </a:t>
            </a:r>
            <a:r>
              <a:rPr lang="fr-FR" b="1" baseline="-25000" dirty="0" smtClean="0"/>
              <a:t> </a:t>
            </a:r>
            <a:endParaRPr lang="fr-FR" b="1" dirty="0"/>
          </a:p>
        </p:txBody>
      </p:sp>
      <p:pic>
        <p:nvPicPr>
          <p:cNvPr id="3075" name="Picture 3"/>
          <p:cNvPicPr>
            <a:picLocks noChangeAspect="1" noChangeArrowheads="1"/>
          </p:cNvPicPr>
          <p:nvPr/>
        </p:nvPicPr>
        <p:blipFill>
          <a:blip r:embed="rId3"/>
          <a:srcRect/>
          <a:stretch>
            <a:fillRect/>
          </a:stretch>
        </p:blipFill>
        <p:spPr bwMode="auto">
          <a:xfrm>
            <a:off x="3214678" y="3929066"/>
            <a:ext cx="2500330" cy="1929113"/>
          </a:xfrm>
          <a:prstGeom prst="rect">
            <a:avLst/>
          </a:prstGeom>
          <a:noFill/>
          <a:ln w="9525">
            <a:noFill/>
            <a:miter lim="800000"/>
            <a:headEnd/>
            <a:tailEnd/>
          </a:ln>
          <a:effectLst/>
        </p:spPr>
      </p:pic>
      <p:sp>
        <p:nvSpPr>
          <p:cNvPr id="8" name="ZoneTexte 7"/>
          <p:cNvSpPr txBox="1"/>
          <p:nvPr/>
        </p:nvSpPr>
        <p:spPr>
          <a:xfrm>
            <a:off x="500034" y="3143248"/>
            <a:ext cx="8501122" cy="369332"/>
          </a:xfrm>
          <a:prstGeom prst="rect">
            <a:avLst/>
          </a:prstGeom>
          <a:noFill/>
        </p:spPr>
        <p:txBody>
          <a:bodyPr wrap="square" rtlCol="0">
            <a:spAutoFit/>
          </a:bodyPr>
          <a:lstStyle/>
          <a:p>
            <a:r>
              <a:rPr lang="fr-FR" dirty="0" smtClean="0"/>
              <a:t>  Jouer sur les curseurs pour obtenir du noir et du blanc parfait. Cliquer sur OK</a:t>
            </a:r>
            <a:endParaRPr lang="fr-FR" dirty="0"/>
          </a:p>
        </p:txBody>
      </p:sp>
      <p:sp>
        <p:nvSpPr>
          <p:cNvPr id="9" name="ZoneTexte 8"/>
          <p:cNvSpPr txBox="1"/>
          <p:nvPr/>
        </p:nvSpPr>
        <p:spPr>
          <a:xfrm>
            <a:off x="3214678" y="5929330"/>
            <a:ext cx="2500330" cy="369332"/>
          </a:xfrm>
          <a:prstGeom prst="rect">
            <a:avLst/>
          </a:prstGeom>
          <a:noFill/>
        </p:spPr>
        <p:txBody>
          <a:bodyPr wrap="square" rtlCol="0">
            <a:spAutoFit/>
          </a:bodyPr>
          <a:lstStyle/>
          <a:p>
            <a:r>
              <a:rPr lang="fr-FR" dirty="0" smtClean="0"/>
              <a:t>Jouer sur les 3 </a:t>
            </a:r>
            <a:r>
              <a:rPr lang="fr-FR" dirty="0" smtClean="0"/>
              <a:t>Curseurs</a:t>
            </a:r>
            <a:endParaRPr lang="fr-FR" dirty="0"/>
          </a:p>
        </p:txBody>
      </p:sp>
      <p:sp>
        <p:nvSpPr>
          <p:cNvPr id="10" name="Ellipse 9"/>
          <p:cNvSpPr/>
          <p:nvPr/>
        </p:nvSpPr>
        <p:spPr>
          <a:xfrm>
            <a:off x="3143240" y="4857760"/>
            <a:ext cx="1714512" cy="5715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6" name="Picture 4"/>
          <p:cNvPicPr>
            <a:picLocks noChangeAspect="1" noChangeArrowheads="1"/>
          </p:cNvPicPr>
          <p:nvPr/>
        </p:nvPicPr>
        <p:blipFill>
          <a:blip r:embed="rId4" cstate="print"/>
          <a:srcRect/>
          <a:stretch>
            <a:fillRect/>
          </a:stretch>
        </p:blipFill>
        <p:spPr bwMode="auto">
          <a:xfrm>
            <a:off x="214282" y="3929066"/>
            <a:ext cx="2857520" cy="1902759"/>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cstate="print"/>
          <a:srcRect/>
          <a:stretch>
            <a:fillRect/>
          </a:stretch>
        </p:blipFill>
        <p:spPr bwMode="auto">
          <a:xfrm>
            <a:off x="5857884" y="3857628"/>
            <a:ext cx="3076993" cy="2048042"/>
          </a:xfrm>
          <a:prstGeom prst="rect">
            <a:avLst/>
          </a:prstGeom>
          <a:noFill/>
          <a:ln w="9525">
            <a:noFill/>
            <a:miter lim="800000"/>
            <a:headEnd/>
            <a:tailEnd/>
          </a:ln>
          <a:effectLst/>
        </p:spPr>
      </p:pic>
      <p:sp>
        <p:nvSpPr>
          <p:cNvPr id="13" name="ZoneTexte 12"/>
          <p:cNvSpPr txBox="1"/>
          <p:nvPr/>
        </p:nvSpPr>
        <p:spPr>
          <a:xfrm>
            <a:off x="214282" y="5857892"/>
            <a:ext cx="2857520" cy="369332"/>
          </a:xfrm>
          <a:prstGeom prst="rect">
            <a:avLst/>
          </a:prstGeom>
          <a:noFill/>
        </p:spPr>
        <p:txBody>
          <a:bodyPr wrap="square" rtlCol="0">
            <a:spAutoFit/>
          </a:bodyPr>
          <a:lstStyle/>
          <a:p>
            <a:r>
              <a:rPr lang="fr-FR" dirty="0" smtClean="0"/>
              <a:t>Avant réglage</a:t>
            </a:r>
            <a:endParaRPr lang="fr-FR" dirty="0"/>
          </a:p>
        </p:txBody>
      </p:sp>
      <p:sp>
        <p:nvSpPr>
          <p:cNvPr id="14" name="ZoneTexte 13"/>
          <p:cNvSpPr txBox="1"/>
          <p:nvPr/>
        </p:nvSpPr>
        <p:spPr>
          <a:xfrm>
            <a:off x="5857884" y="5929330"/>
            <a:ext cx="3071834" cy="369332"/>
          </a:xfrm>
          <a:prstGeom prst="rect">
            <a:avLst/>
          </a:prstGeom>
          <a:noFill/>
        </p:spPr>
        <p:txBody>
          <a:bodyPr wrap="square" rtlCol="0">
            <a:spAutoFit/>
          </a:bodyPr>
          <a:lstStyle/>
          <a:p>
            <a:r>
              <a:rPr lang="fr-FR" dirty="0" smtClean="0"/>
              <a:t>Après réglage</a:t>
            </a:r>
            <a:endParaRPr lang="fr-FR" dirty="0"/>
          </a:p>
        </p:txBody>
      </p:sp>
      <p:sp>
        <p:nvSpPr>
          <p:cNvPr id="15" name="ZoneTexte 14"/>
          <p:cNvSpPr txBox="1"/>
          <p:nvPr/>
        </p:nvSpPr>
        <p:spPr>
          <a:xfrm>
            <a:off x="4143372" y="1071546"/>
            <a:ext cx="3286148" cy="1569660"/>
          </a:xfrm>
          <a:prstGeom prst="rect">
            <a:avLst/>
          </a:prstGeom>
          <a:noFill/>
          <a:ln w="38100">
            <a:solidFill>
              <a:srgbClr val="FF0000"/>
            </a:solidFill>
          </a:ln>
        </p:spPr>
        <p:txBody>
          <a:bodyPr wrap="square" rtlCol="0">
            <a:spAutoFit/>
          </a:bodyPr>
          <a:lstStyle/>
          <a:p>
            <a:r>
              <a:rPr lang="fr-FR" sz="1600" dirty="0" smtClean="0"/>
              <a:t>Reste des zones Claires dans le noir. Inutile de trop pousser les curseurs. Prendre le pinceau et du noir pour peindre sur ces zones. Si des zones ne sont pas assez blanches peindre en blanc.</a:t>
            </a:r>
            <a:endParaRPr lang="fr-FR" sz="1600" dirty="0"/>
          </a:p>
        </p:txBody>
      </p:sp>
      <p:pic>
        <p:nvPicPr>
          <p:cNvPr id="3078" name="Picture 6"/>
          <p:cNvPicPr>
            <a:picLocks noChangeAspect="1" noChangeArrowheads="1"/>
          </p:cNvPicPr>
          <p:nvPr/>
        </p:nvPicPr>
        <p:blipFill>
          <a:blip r:embed="rId6"/>
          <a:srcRect/>
          <a:stretch>
            <a:fillRect/>
          </a:stretch>
        </p:blipFill>
        <p:spPr bwMode="auto">
          <a:xfrm>
            <a:off x="7500958" y="714356"/>
            <a:ext cx="1220150" cy="2039938"/>
          </a:xfrm>
          <a:prstGeom prst="rect">
            <a:avLst/>
          </a:prstGeom>
          <a:noFill/>
          <a:ln w="9525">
            <a:noFill/>
            <a:miter lim="800000"/>
            <a:headEnd/>
            <a:tailEnd/>
          </a:ln>
          <a:effectLst/>
        </p:spPr>
      </p:pic>
      <p:cxnSp>
        <p:nvCxnSpPr>
          <p:cNvPr id="18" name="Connecteur droit avec flèche 17"/>
          <p:cNvCxnSpPr/>
          <p:nvPr/>
        </p:nvCxnSpPr>
        <p:spPr>
          <a:xfrm rot="5400000">
            <a:off x="6893735" y="1464455"/>
            <a:ext cx="1785950" cy="42862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Ellipse 18"/>
          <p:cNvSpPr/>
          <p:nvPr/>
        </p:nvSpPr>
        <p:spPr>
          <a:xfrm>
            <a:off x="5786446" y="5000636"/>
            <a:ext cx="3286148" cy="10001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en angle 21"/>
          <p:cNvCxnSpPr/>
          <p:nvPr/>
        </p:nvCxnSpPr>
        <p:spPr>
          <a:xfrm rot="16200000" flipH="1">
            <a:off x="5965041" y="3464719"/>
            <a:ext cx="2857520" cy="1214446"/>
          </a:xfrm>
          <a:prstGeom prst="bentConnector3">
            <a:avLst>
              <a:gd name="adj1" fmla="val 14038"/>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072330" y="6492875"/>
            <a:ext cx="2895600" cy="365125"/>
          </a:xfrm>
        </p:spPr>
        <p:txBody>
          <a:bodyPr/>
          <a:lstStyle/>
          <a:p>
            <a:r>
              <a:rPr lang="fr-FR" dirty="0" smtClean="0"/>
              <a:t>J-Paul VIDAL</a:t>
            </a:r>
            <a:endParaRPr lang="fr-FR" dirty="0"/>
          </a:p>
        </p:txBody>
      </p:sp>
      <p:sp>
        <p:nvSpPr>
          <p:cNvPr id="5" name="ZoneTexte 4"/>
          <p:cNvSpPr txBox="1"/>
          <p:nvPr/>
        </p:nvSpPr>
        <p:spPr>
          <a:xfrm>
            <a:off x="142844" y="357166"/>
            <a:ext cx="7215238" cy="1200329"/>
          </a:xfrm>
          <a:prstGeom prst="rect">
            <a:avLst/>
          </a:prstGeom>
          <a:noFill/>
        </p:spPr>
        <p:txBody>
          <a:bodyPr wrap="square" rtlCol="0">
            <a:spAutoFit/>
          </a:bodyPr>
          <a:lstStyle/>
          <a:p>
            <a:r>
              <a:rPr lang="fr-FR" dirty="0" smtClean="0"/>
              <a:t>Lorsque tout semble correct reprendre la sélection soit:</a:t>
            </a:r>
          </a:p>
          <a:p>
            <a:pPr>
              <a:buFontTx/>
              <a:buChar char="-"/>
            </a:pPr>
            <a:r>
              <a:rPr lang="fr-FR" dirty="0" smtClean="0"/>
              <a:t>Ctrl enfoncée + appuis sur calque bleu copie (le pointeur s’affiche avec un petit carré de sélection).</a:t>
            </a:r>
          </a:p>
          <a:p>
            <a:pPr>
              <a:buFontTx/>
              <a:buChar char="-"/>
            </a:pPr>
            <a:r>
              <a:rPr lang="fr-FR" dirty="0" smtClean="0"/>
              <a:t> Petit icone en bas de la palette</a:t>
            </a:r>
            <a:endParaRPr lang="fr-FR" dirty="0"/>
          </a:p>
        </p:txBody>
      </p:sp>
      <p:pic>
        <p:nvPicPr>
          <p:cNvPr id="4098" name="Picture 2"/>
          <p:cNvPicPr>
            <a:picLocks noChangeAspect="1" noChangeArrowheads="1"/>
          </p:cNvPicPr>
          <p:nvPr/>
        </p:nvPicPr>
        <p:blipFill>
          <a:blip r:embed="rId2"/>
          <a:srcRect/>
          <a:stretch>
            <a:fillRect/>
          </a:stretch>
        </p:blipFill>
        <p:spPr bwMode="auto">
          <a:xfrm>
            <a:off x="3286117" y="1142984"/>
            <a:ext cx="2286016" cy="1638649"/>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2357422" y="1857364"/>
            <a:ext cx="604841" cy="522363"/>
          </a:xfrm>
          <a:prstGeom prst="rect">
            <a:avLst/>
          </a:prstGeom>
          <a:noFill/>
          <a:ln w="9525">
            <a:noFill/>
            <a:miter lim="800000"/>
            <a:headEnd/>
            <a:tailEnd/>
          </a:ln>
          <a:effectLst/>
        </p:spPr>
      </p:pic>
      <p:sp>
        <p:nvSpPr>
          <p:cNvPr id="8" name="Ellipse 7"/>
          <p:cNvSpPr/>
          <p:nvPr/>
        </p:nvSpPr>
        <p:spPr>
          <a:xfrm>
            <a:off x="2214546" y="1643050"/>
            <a:ext cx="857256" cy="8572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4572000" y="2428868"/>
            <a:ext cx="357190" cy="3571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p:cNvCxnSpPr>
            <a:stCxn id="9" idx="2"/>
            <a:endCxn id="8" idx="6"/>
          </p:cNvCxnSpPr>
          <p:nvPr/>
        </p:nvCxnSpPr>
        <p:spPr>
          <a:xfrm rot="10800000">
            <a:off x="3071802" y="2071679"/>
            <a:ext cx="1500198" cy="53578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101" name="Picture 5"/>
          <p:cNvPicPr>
            <a:picLocks noChangeAspect="1" noChangeArrowheads="1"/>
          </p:cNvPicPr>
          <p:nvPr/>
        </p:nvPicPr>
        <p:blipFill>
          <a:blip r:embed="rId4"/>
          <a:srcRect/>
          <a:stretch>
            <a:fillRect/>
          </a:stretch>
        </p:blipFill>
        <p:spPr bwMode="auto">
          <a:xfrm>
            <a:off x="3286116" y="2928934"/>
            <a:ext cx="5072098" cy="3397122"/>
          </a:xfrm>
          <a:prstGeom prst="rect">
            <a:avLst/>
          </a:prstGeom>
          <a:noFill/>
          <a:ln w="9525">
            <a:noFill/>
            <a:miter lim="800000"/>
            <a:headEnd/>
            <a:tailEnd/>
          </a:ln>
          <a:effectLst/>
        </p:spPr>
      </p:pic>
      <p:sp>
        <p:nvSpPr>
          <p:cNvPr id="15" name="ZoneTexte 14"/>
          <p:cNvSpPr txBox="1"/>
          <p:nvPr/>
        </p:nvSpPr>
        <p:spPr>
          <a:xfrm>
            <a:off x="357158" y="2928934"/>
            <a:ext cx="2786082" cy="1754326"/>
          </a:xfrm>
          <a:prstGeom prst="rect">
            <a:avLst/>
          </a:prstGeom>
          <a:noFill/>
        </p:spPr>
        <p:txBody>
          <a:bodyPr wrap="square" rtlCol="0">
            <a:spAutoFit/>
          </a:bodyPr>
          <a:lstStyle/>
          <a:p>
            <a:r>
              <a:rPr lang="fr-FR" dirty="0" smtClean="0"/>
              <a:t>   Des pointillés s’affichent, la sélection est faite.</a:t>
            </a:r>
          </a:p>
          <a:p>
            <a:r>
              <a:rPr lang="fr-FR" dirty="0" smtClean="0"/>
              <a:t>   Ouvrir </a:t>
            </a:r>
            <a:r>
              <a:rPr lang="fr-FR" b="1" dirty="0" smtClean="0">
                <a:solidFill>
                  <a:srgbClr val="FF0000"/>
                </a:solidFill>
              </a:rPr>
              <a:t>la palette des calques.</a:t>
            </a:r>
          </a:p>
          <a:p>
            <a:r>
              <a:rPr lang="fr-FR" dirty="0" smtClean="0"/>
              <a:t>   Le calque est actif avec une bande rouge.</a:t>
            </a:r>
            <a:endParaRPr lang="fr-FR" dirty="0"/>
          </a:p>
        </p:txBody>
      </p:sp>
      <p:pic>
        <p:nvPicPr>
          <p:cNvPr id="2050" name="Picture 2"/>
          <p:cNvPicPr>
            <a:picLocks noChangeAspect="1" noChangeArrowheads="1"/>
          </p:cNvPicPr>
          <p:nvPr/>
        </p:nvPicPr>
        <p:blipFill>
          <a:blip r:embed="rId5"/>
          <a:srcRect/>
          <a:stretch>
            <a:fillRect/>
          </a:stretch>
        </p:blipFill>
        <p:spPr bwMode="auto">
          <a:xfrm>
            <a:off x="642910" y="4714884"/>
            <a:ext cx="2000264" cy="1751956"/>
          </a:xfrm>
          <a:prstGeom prst="rect">
            <a:avLst/>
          </a:prstGeom>
          <a:noFill/>
          <a:ln w="9525">
            <a:noFill/>
            <a:miter lim="800000"/>
            <a:headEnd/>
            <a:tailEnd/>
          </a:ln>
          <a:effectLst/>
        </p:spPr>
      </p:pic>
    </p:spTree>
  </p:cSld>
  <p:clrMapOvr>
    <a:masterClrMapping/>
  </p:clrMapOvr>
  <p:transition>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6786578" y="6492875"/>
            <a:ext cx="2895600" cy="365125"/>
          </a:xfrm>
        </p:spPr>
        <p:txBody>
          <a:bodyPr/>
          <a:lstStyle/>
          <a:p>
            <a:r>
              <a:rPr lang="fr-FR" dirty="0" smtClean="0"/>
              <a:t>J-Paul VIDAL</a:t>
            </a:r>
            <a:endParaRPr lang="fr-FR" dirty="0"/>
          </a:p>
        </p:txBody>
      </p:sp>
      <p:sp>
        <p:nvSpPr>
          <p:cNvPr id="5" name="ZoneTexte 4"/>
          <p:cNvSpPr txBox="1"/>
          <p:nvPr/>
        </p:nvSpPr>
        <p:spPr>
          <a:xfrm>
            <a:off x="214282" y="500042"/>
            <a:ext cx="8501122" cy="1200329"/>
          </a:xfrm>
          <a:prstGeom prst="rect">
            <a:avLst/>
          </a:prstGeom>
          <a:noFill/>
        </p:spPr>
        <p:txBody>
          <a:bodyPr wrap="square" rtlCol="0">
            <a:spAutoFit/>
          </a:bodyPr>
          <a:lstStyle/>
          <a:p>
            <a:r>
              <a:rPr lang="fr-FR" dirty="0" smtClean="0"/>
              <a:t>   Ajouter un calque de fusion comme sur les autres exercices et </a:t>
            </a:r>
            <a:r>
              <a:rPr lang="fr-FR" dirty="0" smtClean="0"/>
              <a:t>inverser </a:t>
            </a:r>
            <a:r>
              <a:rPr lang="fr-FR" dirty="0" smtClean="0"/>
              <a:t>la sélection. Le ciel a disparu même derrière les arbres.</a:t>
            </a:r>
          </a:p>
          <a:p>
            <a:r>
              <a:rPr lang="fr-FR" dirty="0" smtClean="0"/>
              <a:t>   Apporter l’image du ciel. La glisser sous le calque contenant </a:t>
            </a:r>
            <a:r>
              <a:rPr lang="fr-FR" dirty="0" smtClean="0"/>
              <a:t>l’arbre et l’ajuster. </a:t>
            </a:r>
            <a:r>
              <a:rPr lang="fr-FR" dirty="0" smtClean="0"/>
              <a:t>Votre ciel est désormais installé.</a:t>
            </a:r>
            <a:endParaRPr lang="fr-FR" dirty="0"/>
          </a:p>
        </p:txBody>
      </p:sp>
      <p:pic>
        <p:nvPicPr>
          <p:cNvPr id="5122" name="Picture 2"/>
          <p:cNvPicPr>
            <a:picLocks noChangeAspect="1" noChangeArrowheads="1"/>
          </p:cNvPicPr>
          <p:nvPr/>
        </p:nvPicPr>
        <p:blipFill>
          <a:blip r:embed="rId2" cstate="print"/>
          <a:srcRect/>
          <a:stretch>
            <a:fillRect/>
          </a:stretch>
        </p:blipFill>
        <p:spPr bwMode="auto">
          <a:xfrm>
            <a:off x="428596" y="1785926"/>
            <a:ext cx="4672004" cy="3088424"/>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5715008" y="2874658"/>
            <a:ext cx="1714513" cy="1697350"/>
          </a:xfrm>
          <a:prstGeom prst="rect">
            <a:avLst/>
          </a:prstGeom>
          <a:noFill/>
          <a:ln w="9525">
            <a:noFill/>
            <a:miter lim="800000"/>
            <a:headEnd/>
            <a:tailEnd/>
          </a:ln>
          <a:effectLst/>
        </p:spPr>
      </p:pic>
      <p:sp>
        <p:nvSpPr>
          <p:cNvPr id="8" name="ZoneTexte 7"/>
          <p:cNvSpPr txBox="1"/>
          <p:nvPr/>
        </p:nvSpPr>
        <p:spPr>
          <a:xfrm>
            <a:off x="357158" y="5072074"/>
            <a:ext cx="4714908" cy="923330"/>
          </a:xfrm>
          <a:prstGeom prst="rect">
            <a:avLst/>
          </a:prstGeom>
          <a:noFill/>
        </p:spPr>
        <p:txBody>
          <a:bodyPr wrap="square" rtlCol="0">
            <a:spAutoFit/>
          </a:bodyPr>
          <a:lstStyle/>
          <a:p>
            <a:r>
              <a:rPr lang="fr-FR" dirty="0" smtClean="0"/>
              <a:t>   On constate que les branches et feuilles ne sont pas convenablement ressorties et l’horizon un peu trop net.</a:t>
            </a:r>
            <a:endParaRPr lang="fr-FR" dirty="0"/>
          </a:p>
        </p:txBody>
      </p:sp>
      <p:pic>
        <p:nvPicPr>
          <p:cNvPr id="5124" name="Picture 4"/>
          <p:cNvPicPr>
            <a:picLocks noChangeAspect="1" noChangeArrowheads="1"/>
          </p:cNvPicPr>
          <p:nvPr/>
        </p:nvPicPr>
        <p:blipFill>
          <a:blip r:embed="rId4"/>
          <a:srcRect/>
          <a:stretch>
            <a:fillRect/>
          </a:stretch>
        </p:blipFill>
        <p:spPr bwMode="auto">
          <a:xfrm>
            <a:off x="5286380" y="4643446"/>
            <a:ext cx="2892421" cy="1857567"/>
          </a:xfrm>
          <a:prstGeom prst="rect">
            <a:avLst/>
          </a:prstGeom>
          <a:noFill/>
          <a:ln w="9525">
            <a:noFill/>
            <a:miter lim="800000"/>
            <a:headEnd/>
            <a:tailEnd/>
          </a:ln>
          <a:effectLst/>
        </p:spPr>
      </p:pic>
      <p:sp>
        <p:nvSpPr>
          <p:cNvPr id="10" name="Ellipse 9"/>
          <p:cNvSpPr/>
          <p:nvPr/>
        </p:nvSpPr>
        <p:spPr>
          <a:xfrm>
            <a:off x="5286380" y="5072074"/>
            <a:ext cx="1785950" cy="12858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p:cNvPicPr>
            <a:picLocks noChangeAspect="1" noChangeArrowheads="1"/>
          </p:cNvPicPr>
          <p:nvPr/>
        </p:nvPicPr>
        <p:blipFill>
          <a:blip r:embed="rId5"/>
          <a:srcRect/>
          <a:stretch>
            <a:fillRect/>
          </a:stretch>
        </p:blipFill>
        <p:spPr bwMode="auto">
          <a:xfrm>
            <a:off x="5715008" y="1357298"/>
            <a:ext cx="1714511" cy="1501675"/>
          </a:xfrm>
          <a:prstGeom prst="rect">
            <a:avLst/>
          </a:prstGeom>
          <a:noFill/>
          <a:ln w="9525">
            <a:noFill/>
            <a:miter lim="800000"/>
            <a:headEnd/>
            <a:tailEnd/>
          </a:ln>
          <a:effectLst/>
        </p:spPr>
      </p:pic>
      <p:sp>
        <p:nvSpPr>
          <p:cNvPr id="11" name="ZoneTexte 10"/>
          <p:cNvSpPr txBox="1"/>
          <p:nvPr/>
        </p:nvSpPr>
        <p:spPr>
          <a:xfrm>
            <a:off x="7500958" y="1785926"/>
            <a:ext cx="1357322" cy="646331"/>
          </a:xfrm>
          <a:prstGeom prst="rect">
            <a:avLst/>
          </a:prstGeom>
          <a:noFill/>
        </p:spPr>
        <p:txBody>
          <a:bodyPr wrap="square" rtlCol="0">
            <a:spAutoFit/>
          </a:bodyPr>
          <a:lstStyle/>
          <a:p>
            <a:r>
              <a:rPr lang="fr-FR" dirty="0" smtClean="0"/>
              <a:t>Avant masque.</a:t>
            </a:r>
            <a:endParaRPr lang="fr-FR" dirty="0"/>
          </a:p>
        </p:txBody>
      </p:sp>
      <p:sp>
        <p:nvSpPr>
          <p:cNvPr id="12" name="ZoneTexte 11"/>
          <p:cNvSpPr txBox="1"/>
          <p:nvPr/>
        </p:nvSpPr>
        <p:spPr>
          <a:xfrm>
            <a:off x="7500958" y="3286124"/>
            <a:ext cx="1285884" cy="646331"/>
          </a:xfrm>
          <a:prstGeom prst="rect">
            <a:avLst/>
          </a:prstGeom>
          <a:noFill/>
        </p:spPr>
        <p:txBody>
          <a:bodyPr wrap="square" rtlCol="0">
            <a:spAutoFit/>
          </a:bodyPr>
          <a:lstStyle/>
          <a:p>
            <a:r>
              <a:rPr lang="fr-FR" dirty="0" smtClean="0"/>
              <a:t>Le masque positionné.</a:t>
            </a:r>
            <a:endParaRPr lang="fr-FR" dirty="0"/>
          </a:p>
        </p:txBody>
      </p:sp>
    </p:spTree>
  </p:cSld>
  <p:clrMapOvr>
    <a:masterClrMapping/>
  </p:clrMapOvr>
  <p:transition>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6929454" y="6492875"/>
            <a:ext cx="2895600" cy="365125"/>
          </a:xfrm>
        </p:spPr>
        <p:txBody>
          <a:bodyPr/>
          <a:lstStyle/>
          <a:p>
            <a:r>
              <a:rPr lang="fr-FR" dirty="0" smtClean="0"/>
              <a:t>J-Paul VIDAL</a:t>
            </a:r>
            <a:endParaRPr lang="fr-FR" dirty="0"/>
          </a:p>
        </p:txBody>
      </p:sp>
      <p:sp>
        <p:nvSpPr>
          <p:cNvPr id="5" name="ZoneTexte 4"/>
          <p:cNvSpPr txBox="1"/>
          <p:nvPr/>
        </p:nvSpPr>
        <p:spPr>
          <a:xfrm>
            <a:off x="285720" y="142852"/>
            <a:ext cx="7786742" cy="923330"/>
          </a:xfrm>
          <a:prstGeom prst="rect">
            <a:avLst/>
          </a:prstGeom>
          <a:noFill/>
        </p:spPr>
        <p:txBody>
          <a:bodyPr wrap="square" rtlCol="0">
            <a:spAutoFit/>
          </a:bodyPr>
          <a:lstStyle/>
          <a:p>
            <a:r>
              <a:rPr lang="fr-FR" dirty="0" smtClean="0"/>
              <a:t>Atténuer la jonction entre le ciel et la limite de l’horizon. Masque ajouté au calque ciel. Pinceau opacité environ 10 %. Passer rapidement sur la ligne d’horizon. </a:t>
            </a:r>
            <a:endParaRPr lang="fr-FR" dirty="0"/>
          </a:p>
        </p:txBody>
      </p:sp>
      <p:pic>
        <p:nvPicPr>
          <p:cNvPr id="6146" name="Picture 2"/>
          <p:cNvPicPr>
            <a:picLocks noChangeAspect="1" noChangeArrowheads="1"/>
          </p:cNvPicPr>
          <p:nvPr/>
        </p:nvPicPr>
        <p:blipFill>
          <a:blip r:embed="rId2"/>
          <a:srcRect/>
          <a:stretch>
            <a:fillRect/>
          </a:stretch>
        </p:blipFill>
        <p:spPr bwMode="auto">
          <a:xfrm>
            <a:off x="500034" y="1000108"/>
            <a:ext cx="4214842" cy="2952324"/>
          </a:xfrm>
          <a:prstGeom prst="rect">
            <a:avLst/>
          </a:prstGeom>
          <a:noFill/>
          <a:ln w="9525">
            <a:noFill/>
            <a:miter lim="800000"/>
            <a:headEnd/>
            <a:tailEnd/>
          </a:ln>
          <a:effectLst/>
        </p:spPr>
      </p:pic>
      <p:sp>
        <p:nvSpPr>
          <p:cNvPr id="7" name="ZoneTexte 6"/>
          <p:cNvSpPr txBox="1"/>
          <p:nvPr/>
        </p:nvSpPr>
        <p:spPr>
          <a:xfrm>
            <a:off x="4786314" y="857232"/>
            <a:ext cx="4071966" cy="3139321"/>
          </a:xfrm>
          <a:prstGeom prst="rect">
            <a:avLst/>
          </a:prstGeom>
          <a:noFill/>
        </p:spPr>
        <p:txBody>
          <a:bodyPr wrap="square" rtlCol="0">
            <a:spAutoFit/>
          </a:bodyPr>
          <a:lstStyle/>
          <a:p>
            <a:r>
              <a:rPr lang="fr-FR" dirty="0" smtClean="0"/>
              <a:t>    Pour faire ressortir les branches. Outil densité + opacité 60 %. Passer plusieurs fois sur les branches pour les faire apparaitre. Adapter l’opacité si nécessaire. </a:t>
            </a:r>
          </a:p>
          <a:p>
            <a:r>
              <a:rPr lang="fr-FR" dirty="0" smtClean="0"/>
              <a:t>    Avec le même outil et une opacité de 10 % environ passer rapidement sur les feuilles extérieures des </a:t>
            </a:r>
            <a:r>
              <a:rPr lang="fr-FR" dirty="0" smtClean="0"/>
              <a:t>arbres pour un meilleur contraste.</a:t>
            </a:r>
            <a:endParaRPr lang="fr-FR" dirty="0" smtClean="0"/>
          </a:p>
          <a:p>
            <a:r>
              <a:rPr lang="fr-FR" dirty="0" smtClean="0"/>
              <a:t>    Un passage également sur le bas de la photo.</a:t>
            </a:r>
            <a:endParaRPr lang="fr-FR" dirty="0"/>
          </a:p>
        </p:txBody>
      </p:sp>
      <p:pic>
        <p:nvPicPr>
          <p:cNvPr id="6147" name="Picture 3"/>
          <p:cNvPicPr>
            <a:picLocks noChangeAspect="1" noChangeArrowheads="1"/>
          </p:cNvPicPr>
          <p:nvPr/>
        </p:nvPicPr>
        <p:blipFill>
          <a:blip r:embed="rId3"/>
          <a:srcRect/>
          <a:stretch>
            <a:fillRect/>
          </a:stretch>
        </p:blipFill>
        <p:spPr bwMode="auto">
          <a:xfrm>
            <a:off x="500034" y="4071942"/>
            <a:ext cx="1928826" cy="2680171"/>
          </a:xfrm>
          <a:prstGeom prst="rect">
            <a:avLst/>
          </a:prstGeom>
          <a:noFill/>
          <a:ln w="9525">
            <a:noFill/>
            <a:miter lim="800000"/>
            <a:headEnd/>
            <a:tailEnd/>
          </a:ln>
          <a:effectLst/>
        </p:spPr>
      </p:pic>
      <p:sp>
        <p:nvSpPr>
          <p:cNvPr id="9" name="ZoneTexte 8"/>
          <p:cNvSpPr txBox="1"/>
          <p:nvPr/>
        </p:nvSpPr>
        <p:spPr>
          <a:xfrm>
            <a:off x="2571736" y="4214818"/>
            <a:ext cx="4357718" cy="646331"/>
          </a:xfrm>
          <a:prstGeom prst="rect">
            <a:avLst/>
          </a:prstGeom>
          <a:noFill/>
          <a:ln>
            <a:noFill/>
          </a:ln>
        </p:spPr>
        <p:txBody>
          <a:bodyPr wrap="square" rtlCol="0">
            <a:spAutoFit/>
          </a:bodyPr>
          <a:lstStyle/>
          <a:p>
            <a:r>
              <a:rPr lang="fr-FR" dirty="0" smtClean="0"/>
              <a:t>Ajouter un réglage de luminosité au ciel</a:t>
            </a:r>
          </a:p>
          <a:p>
            <a:r>
              <a:rPr lang="fr-FR" dirty="0" smtClean="0"/>
              <a:t>Ajouter un réglage courbe au calque copie</a:t>
            </a:r>
            <a:endParaRPr lang="fr-FR" dirty="0"/>
          </a:p>
        </p:txBody>
      </p:sp>
      <p:pic>
        <p:nvPicPr>
          <p:cNvPr id="6148" name="Picture 4"/>
          <p:cNvPicPr>
            <a:picLocks noChangeAspect="1" noChangeArrowheads="1"/>
          </p:cNvPicPr>
          <p:nvPr/>
        </p:nvPicPr>
        <p:blipFill>
          <a:blip r:embed="rId4"/>
          <a:srcRect/>
          <a:stretch>
            <a:fillRect/>
          </a:stretch>
        </p:blipFill>
        <p:spPr bwMode="auto">
          <a:xfrm>
            <a:off x="2928926" y="5000636"/>
            <a:ext cx="2319342" cy="1713698"/>
          </a:xfrm>
          <a:prstGeom prst="rect">
            <a:avLst/>
          </a:prstGeom>
          <a:noFill/>
          <a:ln w="9525">
            <a:noFill/>
            <a:miter lim="800000"/>
            <a:headEnd/>
            <a:tailEnd/>
          </a:ln>
          <a:effectLst/>
        </p:spPr>
      </p:pic>
      <p:pic>
        <p:nvPicPr>
          <p:cNvPr id="6149" name="Picture 5"/>
          <p:cNvPicPr>
            <a:picLocks noChangeAspect="1" noChangeArrowheads="1"/>
          </p:cNvPicPr>
          <p:nvPr/>
        </p:nvPicPr>
        <p:blipFill>
          <a:blip r:embed="rId5"/>
          <a:srcRect/>
          <a:stretch>
            <a:fillRect/>
          </a:stretch>
        </p:blipFill>
        <p:spPr bwMode="auto">
          <a:xfrm>
            <a:off x="5429256" y="5000636"/>
            <a:ext cx="1428760" cy="1728623"/>
          </a:xfrm>
          <a:prstGeom prst="rect">
            <a:avLst/>
          </a:prstGeom>
          <a:noFill/>
          <a:ln w="9525">
            <a:noFill/>
            <a:miter lim="800000"/>
            <a:headEnd/>
            <a:tailEnd/>
          </a:ln>
          <a:effectLst/>
        </p:spPr>
      </p:pic>
      <p:sp>
        <p:nvSpPr>
          <p:cNvPr id="12" name="Accolade fermante 11"/>
          <p:cNvSpPr/>
          <p:nvPr/>
        </p:nvSpPr>
        <p:spPr>
          <a:xfrm>
            <a:off x="6715140" y="4286256"/>
            <a:ext cx="142876" cy="500066"/>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ZoneTexte 12"/>
          <p:cNvSpPr txBox="1"/>
          <p:nvPr/>
        </p:nvSpPr>
        <p:spPr>
          <a:xfrm>
            <a:off x="6929454" y="4214818"/>
            <a:ext cx="2000264" cy="646331"/>
          </a:xfrm>
          <a:prstGeom prst="rect">
            <a:avLst/>
          </a:prstGeom>
          <a:noFill/>
        </p:spPr>
        <p:txBody>
          <a:bodyPr wrap="square" rtlCol="0">
            <a:spAutoFit/>
          </a:bodyPr>
          <a:lstStyle/>
          <a:p>
            <a:r>
              <a:rPr lang="fr-FR" i="1" u="sng" dirty="0" smtClean="0"/>
              <a:t>Bien penser à l’écrêtage!</a:t>
            </a:r>
            <a:endParaRPr lang="fr-FR" i="1" u="sng" dirty="0"/>
          </a:p>
        </p:txBody>
      </p:sp>
    </p:spTree>
  </p:cSld>
  <p:clrMapOvr>
    <a:masterClrMapping/>
  </p:clrMapOvr>
  <p:transition>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215206" y="6492875"/>
            <a:ext cx="2895600" cy="365125"/>
          </a:xfrm>
        </p:spPr>
        <p:txBody>
          <a:bodyPr/>
          <a:lstStyle/>
          <a:p>
            <a:r>
              <a:rPr lang="fr-FR" dirty="0" smtClean="0"/>
              <a:t>J-Paul VIDAL</a:t>
            </a:r>
            <a:endParaRPr lang="fr-FR" dirty="0"/>
          </a:p>
        </p:txBody>
      </p:sp>
      <p:pic>
        <p:nvPicPr>
          <p:cNvPr id="4098" name="Picture 2"/>
          <p:cNvPicPr>
            <a:picLocks noChangeAspect="1" noChangeArrowheads="1"/>
          </p:cNvPicPr>
          <p:nvPr/>
        </p:nvPicPr>
        <p:blipFill>
          <a:blip r:embed="rId2"/>
          <a:srcRect/>
          <a:stretch>
            <a:fillRect/>
          </a:stretch>
        </p:blipFill>
        <p:spPr bwMode="auto">
          <a:xfrm>
            <a:off x="4714876" y="3714752"/>
            <a:ext cx="4286280" cy="2842668"/>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214282" y="571480"/>
            <a:ext cx="4721370" cy="3143272"/>
          </a:xfrm>
          <a:prstGeom prst="rect">
            <a:avLst/>
          </a:prstGeom>
          <a:noFill/>
          <a:ln w="9525">
            <a:noFill/>
            <a:miter lim="800000"/>
            <a:headEnd/>
            <a:tailEnd/>
          </a:ln>
          <a:effectLst/>
        </p:spPr>
      </p:pic>
      <p:sp>
        <p:nvSpPr>
          <p:cNvPr id="7" name="ZoneTexte 6"/>
          <p:cNvSpPr txBox="1"/>
          <p:nvPr/>
        </p:nvSpPr>
        <p:spPr>
          <a:xfrm>
            <a:off x="2928926" y="142852"/>
            <a:ext cx="4572032" cy="461665"/>
          </a:xfrm>
          <a:prstGeom prst="rect">
            <a:avLst/>
          </a:prstGeom>
          <a:noFill/>
        </p:spPr>
        <p:txBody>
          <a:bodyPr wrap="square" rtlCol="0">
            <a:spAutoFit/>
          </a:bodyPr>
          <a:lstStyle/>
          <a:p>
            <a:r>
              <a:rPr lang="fr-FR" sz="2400" b="1" dirty="0" smtClean="0"/>
              <a:t>Sélection par plage de couleurs</a:t>
            </a:r>
            <a:endParaRPr lang="fr-FR" sz="2400" b="1" dirty="0"/>
          </a:p>
        </p:txBody>
      </p:sp>
      <p:sp>
        <p:nvSpPr>
          <p:cNvPr id="8" name="ZoneTexte 7"/>
          <p:cNvSpPr txBox="1"/>
          <p:nvPr/>
        </p:nvSpPr>
        <p:spPr>
          <a:xfrm>
            <a:off x="285720" y="3929066"/>
            <a:ext cx="2357454" cy="369332"/>
          </a:xfrm>
          <a:prstGeom prst="rect">
            <a:avLst/>
          </a:prstGeom>
          <a:noFill/>
        </p:spPr>
        <p:txBody>
          <a:bodyPr wrap="square" rtlCol="0">
            <a:spAutoFit/>
          </a:bodyPr>
          <a:lstStyle/>
          <a:p>
            <a:r>
              <a:rPr lang="fr-FR" dirty="0" smtClean="0"/>
              <a:t>Avant</a:t>
            </a:r>
            <a:endParaRPr lang="fr-FR" dirty="0"/>
          </a:p>
        </p:txBody>
      </p:sp>
      <p:sp>
        <p:nvSpPr>
          <p:cNvPr id="9" name="ZoneTexte 8"/>
          <p:cNvSpPr txBox="1"/>
          <p:nvPr/>
        </p:nvSpPr>
        <p:spPr>
          <a:xfrm>
            <a:off x="3571868" y="6215082"/>
            <a:ext cx="1214446" cy="369332"/>
          </a:xfrm>
          <a:prstGeom prst="rect">
            <a:avLst/>
          </a:prstGeom>
          <a:noFill/>
        </p:spPr>
        <p:txBody>
          <a:bodyPr wrap="square" rtlCol="0">
            <a:spAutoFit/>
          </a:bodyPr>
          <a:lstStyle/>
          <a:p>
            <a:r>
              <a:rPr lang="fr-FR" dirty="0" smtClean="0"/>
              <a:t>Après</a:t>
            </a:r>
            <a:endParaRPr lang="fr-FR" dirty="0"/>
          </a:p>
        </p:txBody>
      </p:sp>
    </p:spTree>
  </p:cSld>
  <p:clrMapOvr>
    <a:masterClrMapping/>
  </p:clrMapOvr>
  <p:transition>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6715140" y="6492875"/>
            <a:ext cx="2895600" cy="365125"/>
          </a:xfrm>
        </p:spPr>
        <p:txBody>
          <a:bodyPr/>
          <a:lstStyle/>
          <a:p>
            <a:r>
              <a:rPr lang="fr-FR" dirty="0" smtClean="0"/>
              <a:t>J-Paul VIDAL</a:t>
            </a:r>
            <a:endParaRPr lang="fr-FR" dirty="0"/>
          </a:p>
        </p:txBody>
      </p:sp>
      <p:sp>
        <p:nvSpPr>
          <p:cNvPr id="5" name="ZoneTexte 4"/>
          <p:cNvSpPr txBox="1"/>
          <p:nvPr/>
        </p:nvSpPr>
        <p:spPr>
          <a:xfrm>
            <a:off x="2428860" y="428604"/>
            <a:ext cx="4286280" cy="461665"/>
          </a:xfrm>
          <a:prstGeom prst="rect">
            <a:avLst/>
          </a:prstGeom>
          <a:noFill/>
        </p:spPr>
        <p:txBody>
          <a:bodyPr wrap="square" rtlCol="0">
            <a:spAutoFit/>
          </a:bodyPr>
          <a:lstStyle/>
          <a:p>
            <a:r>
              <a:rPr lang="fr-FR" sz="2400" b="1" dirty="0" smtClean="0"/>
              <a:t>Sélection par plage de couleurs</a:t>
            </a:r>
            <a:endParaRPr lang="fr-FR" sz="2400" b="1" dirty="0"/>
          </a:p>
        </p:txBody>
      </p:sp>
      <p:pic>
        <p:nvPicPr>
          <p:cNvPr id="9218" name="Picture 2"/>
          <p:cNvPicPr>
            <a:picLocks noChangeAspect="1" noChangeArrowheads="1"/>
          </p:cNvPicPr>
          <p:nvPr/>
        </p:nvPicPr>
        <p:blipFill>
          <a:blip r:embed="rId2"/>
          <a:srcRect/>
          <a:stretch>
            <a:fillRect/>
          </a:stretch>
        </p:blipFill>
        <p:spPr bwMode="auto">
          <a:xfrm>
            <a:off x="285720" y="928670"/>
            <a:ext cx="2686055" cy="2012858"/>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a:stretch>
            <a:fillRect/>
          </a:stretch>
        </p:blipFill>
        <p:spPr bwMode="auto">
          <a:xfrm>
            <a:off x="3357555" y="928670"/>
            <a:ext cx="2643206" cy="2328158"/>
          </a:xfrm>
          <a:prstGeom prst="rect">
            <a:avLst/>
          </a:prstGeom>
          <a:noFill/>
          <a:ln w="9525">
            <a:noFill/>
            <a:miter lim="800000"/>
            <a:headEnd/>
            <a:tailEnd/>
          </a:ln>
          <a:effectLst/>
        </p:spPr>
      </p:pic>
      <p:pic>
        <p:nvPicPr>
          <p:cNvPr id="9220" name="Picture 4"/>
          <p:cNvPicPr>
            <a:picLocks noChangeAspect="1" noChangeArrowheads="1"/>
          </p:cNvPicPr>
          <p:nvPr/>
        </p:nvPicPr>
        <p:blipFill>
          <a:blip r:embed="rId4"/>
          <a:srcRect/>
          <a:stretch>
            <a:fillRect/>
          </a:stretch>
        </p:blipFill>
        <p:spPr bwMode="auto">
          <a:xfrm>
            <a:off x="214283" y="3571876"/>
            <a:ext cx="2201896" cy="1928826"/>
          </a:xfrm>
          <a:prstGeom prst="rect">
            <a:avLst/>
          </a:prstGeom>
          <a:noFill/>
          <a:ln w="9525">
            <a:noFill/>
            <a:miter lim="800000"/>
            <a:headEnd/>
            <a:tailEnd/>
          </a:ln>
          <a:effectLst/>
        </p:spPr>
      </p:pic>
      <p:pic>
        <p:nvPicPr>
          <p:cNvPr id="9221" name="Picture 5"/>
          <p:cNvPicPr>
            <a:picLocks noChangeAspect="1" noChangeArrowheads="1"/>
          </p:cNvPicPr>
          <p:nvPr/>
        </p:nvPicPr>
        <p:blipFill>
          <a:blip r:embed="rId5"/>
          <a:srcRect/>
          <a:stretch>
            <a:fillRect/>
          </a:stretch>
        </p:blipFill>
        <p:spPr bwMode="auto">
          <a:xfrm>
            <a:off x="2428860" y="3571876"/>
            <a:ext cx="3000396" cy="2612671"/>
          </a:xfrm>
          <a:prstGeom prst="rect">
            <a:avLst/>
          </a:prstGeom>
          <a:noFill/>
          <a:ln w="9525">
            <a:noFill/>
            <a:miter lim="800000"/>
            <a:headEnd/>
            <a:tailEnd/>
          </a:ln>
          <a:effectLst/>
        </p:spPr>
      </p:pic>
      <p:pic>
        <p:nvPicPr>
          <p:cNvPr id="9222" name="Picture 6"/>
          <p:cNvPicPr>
            <a:picLocks noChangeAspect="1" noChangeArrowheads="1"/>
          </p:cNvPicPr>
          <p:nvPr/>
        </p:nvPicPr>
        <p:blipFill>
          <a:blip r:embed="rId6" cstate="print"/>
          <a:srcRect/>
          <a:stretch>
            <a:fillRect/>
          </a:stretch>
        </p:blipFill>
        <p:spPr bwMode="auto">
          <a:xfrm>
            <a:off x="5500694" y="3571876"/>
            <a:ext cx="3440494" cy="2214578"/>
          </a:xfrm>
          <a:prstGeom prst="rect">
            <a:avLst/>
          </a:prstGeom>
          <a:noFill/>
          <a:ln w="9525">
            <a:noFill/>
            <a:miter lim="800000"/>
            <a:headEnd/>
            <a:tailEnd/>
          </a:ln>
          <a:effectLst/>
        </p:spPr>
      </p:pic>
      <p:sp>
        <p:nvSpPr>
          <p:cNvPr id="9" name="ZoneTexte 8"/>
          <p:cNvSpPr txBox="1"/>
          <p:nvPr/>
        </p:nvSpPr>
        <p:spPr>
          <a:xfrm>
            <a:off x="214282" y="3000372"/>
            <a:ext cx="3000396" cy="523220"/>
          </a:xfrm>
          <a:prstGeom prst="rect">
            <a:avLst/>
          </a:prstGeom>
          <a:noFill/>
        </p:spPr>
        <p:txBody>
          <a:bodyPr wrap="square" rtlCol="0">
            <a:spAutoFit/>
          </a:bodyPr>
          <a:lstStyle/>
          <a:p>
            <a:r>
              <a:rPr lang="fr-FR" sz="1400" dirty="0" smtClean="0"/>
              <a:t>1- menu….sélection….choisir plage de couleurs</a:t>
            </a:r>
            <a:endParaRPr lang="fr-FR" sz="1400" dirty="0"/>
          </a:p>
        </p:txBody>
      </p:sp>
      <p:sp>
        <p:nvSpPr>
          <p:cNvPr id="10" name="ZoneTexte 9"/>
          <p:cNvSpPr txBox="1"/>
          <p:nvPr/>
        </p:nvSpPr>
        <p:spPr>
          <a:xfrm>
            <a:off x="6072198" y="1071546"/>
            <a:ext cx="2928958" cy="2062103"/>
          </a:xfrm>
          <a:prstGeom prst="rect">
            <a:avLst/>
          </a:prstGeom>
          <a:noFill/>
        </p:spPr>
        <p:txBody>
          <a:bodyPr wrap="square" rtlCol="0">
            <a:spAutoFit/>
          </a:bodyPr>
          <a:lstStyle/>
          <a:p>
            <a:r>
              <a:rPr lang="fr-FR" sz="1600" dirty="0" smtClean="0"/>
              <a:t>2- deux choix possibles: </a:t>
            </a:r>
          </a:p>
          <a:p>
            <a:r>
              <a:rPr lang="fr-FR" sz="1600" dirty="0" smtClean="0"/>
              <a:t>     - utiliser la </a:t>
            </a:r>
            <a:r>
              <a:rPr lang="fr-FR" sz="1600" b="1" dirty="0" smtClean="0"/>
              <a:t>pipette</a:t>
            </a:r>
            <a:r>
              <a:rPr lang="fr-FR" sz="1600" dirty="0" smtClean="0"/>
              <a:t> et jouer sur la tolérance pour trouver le meilleur contraste.</a:t>
            </a:r>
          </a:p>
          <a:p>
            <a:r>
              <a:rPr lang="fr-FR" sz="1600" dirty="0" smtClean="0"/>
              <a:t>     - </a:t>
            </a:r>
            <a:r>
              <a:rPr lang="fr-FR" sz="1600" b="1" dirty="0" smtClean="0"/>
              <a:t>manuelle</a:t>
            </a:r>
            <a:r>
              <a:rPr lang="fr-FR" sz="1600" dirty="0" smtClean="0"/>
              <a:t> en choisissant tons foncés. Jouer sur les deux curseurs pour une sélection plus précise.</a:t>
            </a:r>
            <a:endParaRPr lang="fr-FR" sz="1600" dirty="0"/>
          </a:p>
        </p:txBody>
      </p:sp>
    </p:spTree>
  </p:cSld>
  <p:clrMapOvr>
    <a:masterClrMapping/>
  </p:clrMapOvr>
  <p:transition>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6929454" y="6492875"/>
            <a:ext cx="2895600" cy="365125"/>
          </a:xfrm>
        </p:spPr>
        <p:txBody>
          <a:bodyPr/>
          <a:lstStyle/>
          <a:p>
            <a:r>
              <a:rPr lang="fr-FR" dirty="0" smtClean="0"/>
              <a:t>J-Paul VIDAL</a:t>
            </a:r>
            <a:endParaRPr lang="fr-FR" dirty="0"/>
          </a:p>
        </p:txBody>
      </p:sp>
      <p:pic>
        <p:nvPicPr>
          <p:cNvPr id="10242" name="Picture 2"/>
          <p:cNvPicPr>
            <a:picLocks noChangeAspect="1" noChangeArrowheads="1"/>
          </p:cNvPicPr>
          <p:nvPr/>
        </p:nvPicPr>
        <p:blipFill>
          <a:blip r:embed="rId2" cstate="print"/>
          <a:srcRect/>
          <a:stretch>
            <a:fillRect/>
          </a:stretch>
        </p:blipFill>
        <p:spPr bwMode="auto">
          <a:xfrm>
            <a:off x="571472" y="214290"/>
            <a:ext cx="3643338" cy="1825313"/>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cstate="print"/>
          <a:srcRect/>
          <a:stretch>
            <a:fillRect/>
          </a:stretch>
        </p:blipFill>
        <p:spPr bwMode="auto">
          <a:xfrm>
            <a:off x="4714876" y="214290"/>
            <a:ext cx="3299500" cy="1785950"/>
          </a:xfrm>
          <a:prstGeom prst="rect">
            <a:avLst/>
          </a:prstGeom>
          <a:noFill/>
          <a:ln w="9525">
            <a:noFill/>
            <a:miter lim="800000"/>
            <a:headEnd/>
            <a:tailEnd/>
          </a:ln>
          <a:effectLst/>
        </p:spPr>
      </p:pic>
      <p:pic>
        <p:nvPicPr>
          <p:cNvPr id="10244" name="Picture 4"/>
          <p:cNvPicPr>
            <a:picLocks noChangeAspect="1" noChangeArrowheads="1"/>
          </p:cNvPicPr>
          <p:nvPr/>
        </p:nvPicPr>
        <p:blipFill>
          <a:blip r:embed="rId4" cstate="print"/>
          <a:srcRect/>
          <a:stretch>
            <a:fillRect/>
          </a:stretch>
        </p:blipFill>
        <p:spPr bwMode="auto">
          <a:xfrm>
            <a:off x="571472" y="2500306"/>
            <a:ext cx="1545015" cy="1857388"/>
          </a:xfrm>
          <a:prstGeom prst="rect">
            <a:avLst/>
          </a:prstGeom>
          <a:noFill/>
          <a:ln w="9525">
            <a:noFill/>
            <a:miter lim="800000"/>
            <a:headEnd/>
            <a:tailEnd/>
          </a:ln>
          <a:effectLst/>
        </p:spPr>
      </p:pic>
      <p:sp>
        <p:nvSpPr>
          <p:cNvPr id="6" name="ZoneTexte 5"/>
          <p:cNvSpPr txBox="1"/>
          <p:nvPr/>
        </p:nvSpPr>
        <p:spPr>
          <a:xfrm>
            <a:off x="285720" y="2071678"/>
            <a:ext cx="7858180" cy="338554"/>
          </a:xfrm>
          <a:prstGeom prst="rect">
            <a:avLst/>
          </a:prstGeom>
          <a:noFill/>
        </p:spPr>
        <p:txBody>
          <a:bodyPr wrap="square" rtlCol="0">
            <a:spAutoFit/>
          </a:bodyPr>
          <a:lstStyle/>
          <a:p>
            <a:r>
              <a:rPr lang="fr-FR" sz="1600" dirty="0" smtClean="0"/>
              <a:t>La sélection avec la pipette convient parfaitement. OK. Les pointillés matérialise la sélection.</a:t>
            </a:r>
            <a:endParaRPr lang="fr-FR" sz="1600" dirty="0"/>
          </a:p>
        </p:txBody>
      </p:sp>
      <p:sp>
        <p:nvSpPr>
          <p:cNvPr id="7" name="ZoneTexte 6"/>
          <p:cNvSpPr txBox="1"/>
          <p:nvPr/>
        </p:nvSpPr>
        <p:spPr>
          <a:xfrm>
            <a:off x="2214546" y="2500306"/>
            <a:ext cx="1357322" cy="1815882"/>
          </a:xfrm>
          <a:prstGeom prst="rect">
            <a:avLst/>
          </a:prstGeom>
          <a:noFill/>
        </p:spPr>
        <p:txBody>
          <a:bodyPr wrap="square" rtlCol="0">
            <a:spAutoFit/>
          </a:bodyPr>
          <a:lstStyle/>
          <a:p>
            <a:r>
              <a:rPr lang="fr-FR" sz="1600" dirty="0" smtClean="0"/>
              <a:t>Avec l’outil pinceau et couleur noir, peindre les parties non prises en compte.</a:t>
            </a:r>
            <a:endParaRPr lang="fr-FR" sz="1600" dirty="0"/>
          </a:p>
        </p:txBody>
      </p:sp>
      <p:pic>
        <p:nvPicPr>
          <p:cNvPr id="8" name="Picture 2"/>
          <p:cNvPicPr>
            <a:picLocks noChangeAspect="1" noChangeArrowheads="1"/>
          </p:cNvPicPr>
          <p:nvPr/>
        </p:nvPicPr>
        <p:blipFill>
          <a:blip r:embed="rId5"/>
          <a:srcRect/>
          <a:stretch>
            <a:fillRect/>
          </a:stretch>
        </p:blipFill>
        <p:spPr bwMode="auto">
          <a:xfrm>
            <a:off x="642910" y="4429132"/>
            <a:ext cx="1328607" cy="2000264"/>
          </a:xfrm>
          <a:prstGeom prst="rect">
            <a:avLst/>
          </a:prstGeom>
          <a:noFill/>
          <a:ln w="9525">
            <a:noFill/>
            <a:miter lim="800000"/>
            <a:headEnd/>
            <a:tailEnd/>
          </a:ln>
          <a:effectLst/>
        </p:spPr>
      </p:pic>
      <p:pic>
        <p:nvPicPr>
          <p:cNvPr id="9" name="Picture 3"/>
          <p:cNvPicPr>
            <a:picLocks noChangeAspect="1" noChangeArrowheads="1"/>
          </p:cNvPicPr>
          <p:nvPr/>
        </p:nvPicPr>
        <p:blipFill>
          <a:blip r:embed="rId6"/>
          <a:srcRect/>
          <a:stretch>
            <a:fillRect/>
          </a:stretch>
        </p:blipFill>
        <p:spPr bwMode="auto">
          <a:xfrm>
            <a:off x="5429256" y="4572008"/>
            <a:ext cx="2714644" cy="1865381"/>
          </a:xfrm>
          <a:prstGeom prst="rect">
            <a:avLst/>
          </a:prstGeom>
          <a:noFill/>
          <a:ln w="9525">
            <a:noFill/>
            <a:miter lim="800000"/>
            <a:headEnd/>
            <a:tailEnd/>
          </a:ln>
          <a:effectLst/>
        </p:spPr>
      </p:pic>
      <p:pic>
        <p:nvPicPr>
          <p:cNvPr id="10" name="Picture 4"/>
          <p:cNvPicPr>
            <a:picLocks noChangeAspect="1" noChangeArrowheads="1"/>
          </p:cNvPicPr>
          <p:nvPr/>
        </p:nvPicPr>
        <p:blipFill>
          <a:blip r:embed="rId7"/>
          <a:srcRect/>
          <a:stretch>
            <a:fillRect/>
          </a:stretch>
        </p:blipFill>
        <p:spPr bwMode="auto">
          <a:xfrm>
            <a:off x="4286248" y="2643182"/>
            <a:ext cx="2428892" cy="1818946"/>
          </a:xfrm>
          <a:prstGeom prst="rect">
            <a:avLst/>
          </a:prstGeom>
          <a:noFill/>
          <a:ln w="9525">
            <a:noFill/>
            <a:miter lim="800000"/>
            <a:headEnd/>
            <a:tailEnd/>
          </a:ln>
          <a:effectLst/>
        </p:spPr>
      </p:pic>
      <p:sp>
        <p:nvSpPr>
          <p:cNvPr id="11" name="ZoneTexte 10"/>
          <p:cNvSpPr txBox="1"/>
          <p:nvPr/>
        </p:nvSpPr>
        <p:spPr>
          <a:xfrm>
            <a:off x="2000232" y="4572008"/>
            <a:ext cx="3357586" cy="1846659"/>
          </a:xfrm>
          <a:prstGeom prst="rect">
            <a:avLst/>
          </a:prstGeom>
          <a:noFill/>
        </p:spPr>
        <p:txBody>
          <a:bodyPr wrap="square" rtlCol="0">
            <a:spAutoFit/>
          </a:bodyPr>
          <a:lstStyle/>
          <a:p>
            <a:r>
              <a:rPr lang="fr-FR" dirty="0" smtClean="0"/>
              <a:t>  </a:t>
            </a:r>
            <a:r>
              <a:rPr lang="fr-FR" sz="1600" dirty="0" smtClean="0"/>
              <a:t>Faire ressortir les branchages et </a:t>
            </a:r>
            <a:r>
              <a:rPr lang="fr-FR" sz="1600" dirty="0" smtClean="0"/>
              <a:t>feuilles, </a:t>
            </a:r>
            <a:r>
              <a:rPr lang="fr-FR" sz="1600" dirty="0" smtClean="0"/>
              <a:t>comme l’</a:t>
            </a:r>
            <a:r>
              <a:rPr lang="fr-FR" sz="1600" dirty="0" err="1" smtClean="0"/>
              <a:t>éxercise</a:t>
            </a:r>
            <a:r>
              <a:rPr lang="fr-FR" sz="1600" dirty="0" smtClean="0"/>
              <a:t> précédent. Pour mieux visualiser le travail, créer un calque couleur unie. Il sera supprimé par la suite. Utiliser l’outil densité + et tons foncés avec une exposition variable.</a:t>
            </a:r>
            <a:endParaRPr lang="fr-FR" sz="1600" dirty="0"/>
          </a:p>
        </p:txBody>
      </p:sp>
    </p:spTree>
  </p:cSld>
  <p:clrMapOvr>
    <a:masterClrMapping/>
  </p:clrMapOvr>
  <p:transition>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000892" y="6492875"/>
            <a:ext cx="2895600" cy="365125"/>
          </a:xfrm>
        </p:spPr>
        <p:txBody>
          <a:bodyPr/>
          <a:lstStyle/>
          <a:p>
            <a:r>
              <a:rPr lang="fr-FR" dirty="0" smtClean="0"/>
              <a:t>J-Paul VIDAL</a:t>
            </a:r>
            <a:endParaRPr lang="fr-FR" dirty="0"/>
          </a:p>
        </p:txBody>
      </p:sp>
      <p:sp>
        <p:nvSpPr>
          <p:cNvPr id="6" name="ZoneTexte 5"/>
          <p:cNvSpPr txBox="1"/>
          <p:nvPr/>
        </p:nvSpPr>
        <p:spPr>
          <a:xfrm>
            <a:off x="0" y="285728"/>
            <a:ext cx="9144000" cy="369332"/>
          </a:xfrm>
          <a:prstGeom prst="rect">
            <a:avLst/>
          </a:prstGeom>
          <a:noFill/>
        </p:spPr>
        <p:txBody>
          <a:bodyPr wrap="square" rtlCol="0">
            <a:spAutoFit/>
          </a:bodyPr>
          <a:lstStyle/>
          <a:p>
            <a:r>
              <a:rPr lang="fr-FR" b="1" i="1" dirty="0" smtClean="0"/>
              <a:t>Pour le plaisir: maintenant que le ciel </a:t>
            </a:r>
            <a:r>
              <a:rPr lang="fr-FR" b="1" i="1" dirty="0" smtClean="0"/>
              <a:t>est </a:t>
            </a:r>
            <a:r>
              <a:rPr lang="fr-FR" b="1" i="1" dirty="0" smtClean="0"/>
              <a:t>parfaitement </a:t>
            </a:r>
            <a:r>
              <a:rPr lang="fr-FR" b="1" i="1" dirty="0" smtClean="0"/>
              <a:t>installé</a:t>
            </a:r>
            <a:r>
              <a:rPr lang="fr-FR" b="1" i="1" dirty="0" smtClean="0"/>
              <a:t>, apportons quelques oiseaux.</a:t>
            </a:r>
            <a:endParaRPr lang="fr-FR" b="1" i="1" dirty="0"/>
          </a:p>
        </p:txBody>
      </p:sp>
      <p:pic>
        <p:nvPicPr>
          <p:cNvPr id="2050" name="Picture 2"/>
          <p:cNvPicPr>
            <a:picLocks noChangeAspect="1" noChangeArrowheads="1"/>
          </p:cNvPicPr>
          <p:nvPr/>
        </p:nvPicPr>
        <p:blipFill>
          <a:blip r:embed="rId2"/>
          <a:srcRect/>
          <a:stretch>
            <a:fillRect/>
          </a:stretch>
        </p:blipFill>
        <p:spPr bwMode="auto">
          <a:xfrm>
            <a:off x="285720" y="857232"/>
            <a:ext cx="2190615" cy="1071570"/>
          </a:xfrm>
          <a:prstGeom prst="rect">
            <a:avLst/>
          </a:prstGeom>
          <a:noFill/>
          <a:ln w="9525">
            <a:noFill/>
            <a:miter lim="800000"/>
            <a:headEnd/>
            <a:tailEnd/>
          </a:ln>
          <a:effectLst/>
        </p:spPr>
      </p:pic>
      <p:pic>
        <p:nvPicPr>
          <p:cNvPr id="9" name="Picture 3"/>
          <p:cNvPicPr>
            <a:picLocks noChangeAspect="1" noChangeArrowheads="1"/>
          </p:cNvPicPr>
          <p:nvPr/>
        </p:nvPicPr>
        <p:blipFill>
          <a:blip r:embed="rId3" cstate="print"/>
          <a:srcRect/>
          <a:stretch>
            <a:fillRect/>
          </a:stretch>
        </p:blipFill>
        <p:spPr bwMode="auto">
          <a:xfrm>
            <a:off x="2714612" y="714356"/>
            <a:ext cx="2057345" cy="1214446"/>
          </a:xfrm>
          <a:prstGeom prst="rect">
            <a:avLst/>
          </a:prstGeom>
          <a:noFill/>
          <a:ln w="9525">
            <a:noFill/>
            <a:miter lim="800000"/>
            <a:headEnd/>
            <a:tailEnd/>
          </a:ln>
          <a:effectLst/>
        </p:spPr>
      </p:pic>
      <p:sp>
        <p:nvSpPr>
          <p:cNvPr id="10" name="ZoneTexte 9"/>
          <p:cNvSpPr txBox="1"/>
          <p:nvPr/>
        </p:nvSpPr>
        <p:spPr>
          <a:xfrm>
            <a:off x="4929190" y="785794"/>
            <a:ext cx="4000528" cy="584775"/>
          </a:xfrm>
          <a:prstGeom prst="rect">
            <a:avLst/>
          </a:prstGeom>
          <a:noFill/>
        </p:spPr>
        <p:txBody>
          <a:bodyPr wrap="square" rtlCol="0">
            <a:spAutoFit/>
          </a:bodyPr>
          <a:lstStyle/>
          <a:p>
            <a:r>
              <a:rPr lang="fr-FR" sz="1600" dirty="0" smtClean="0"/>
              <a:t>L’image s’ouvre dans un nouvel espace de travail</a:t>
            </a:r>
            <a:endParaRPr lang="fr-FR" sz="1600" dirty="0"/>
          </a:p>
        </p:txBody>
      </p:sp>
      <p:pic>
        <p:nvPicPr>
          <p:cNvPr id="2052" name="Picture 4"/>
          <p:cNvPicPr>
            <a:picLocks noChangeAspect="1" noChangeArrowheads="1"/>
          </p:cNvPicPr>
          <p:nvPr/>
        </p:nvPicPr>
        <p:blipFill>
          <a:blip r:embed="rId4" cstate="print"/>
          <a:srcRect/>
          <a:stretch>
            <a:fillRect/>
          </a:stretch>
        </p:blipFill>
        <p:spPr bwMode="auto">
          <a:xfrm>
            <a:off x="5857884" y="1214422"/>
            <a:ext cx="2286016" cy="1594954"/>
          </a:xfrm>
          <a:prstGeom prst="rect">
            <a:avLst/>
          </a:prstGeom>
          <a:noFill/>
          <a:ln w="9525">
            <a:noFill/>
            <a:miter lim="800000"/>
            <a:headEnd/>
            <a:tailEnd/>
          </a:ln>
          <a:effectLst/>
        </p:spPr>
      </p:pic>
      <p:sp>
        <p:nvSpPr>
          <p:cNvPr id="12" name="Ellipse 11"/>
          <p:cNvSpPr/>
          <p:nvPr/>
        </p:nvSpPr>
        <p:spPr>
          <a:xfrm>
            <a:off x="6215074" y="1071546"/>
            <a:ext cx="642942" cy="3571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3" name="Picture 5"/>
          <p:cNvPicPr>
            <a:picLocks noChangeAspect="1" noChangeArrowheads="1"/>
          </p:cNvPicPr>
          <p:nvPr/>
        </p:nvPicPr>
        <p:blipFill>
          <a:blip r:embed="rId5" cstate="print"/>
          <a:srcRect/>
          <a:stretch>
            <a:fillRect/>
          </a:stretch>
        </p:blipFill>
        <p:spPr bwMode="auto">
          <a:xfrm>
            <a:off x="7572396" y="2928934"/>
            <a:ext cx="1179968" cy="2108191"/>
          </a:xfrm>
          <a:prstGeom prst="rect">
            <a:avLst/>
          </a:prstGeom>
          <a:noFill/>
          <a:ln w="9525">
            <a:noFill/>
            <a:miter lim="800000"/>
            <a:headEnd/>
            <a:tailEnd/>
          </a:ln>
          <a:effectLst/>
        </p:spPr>
      </p:pic>
      <p:sp>
        <p:nvSpPr>
          <p:cNvPr id="14" name="ZoneTexte 13"/>
          <p:cNvSpPr txBox="1"/>
          <p:nvPr/>
        </p:nvSpPr>
        <p:spPr>
          <a:xfrm>
            <a:off x="6000760" y="3429000"/>
            <a:ext cx="1428760" cy="584775"/>
          </a:xfrm>
          <a:prstGeom prst="rect">
            <a:avLst/>
          </a:prstGeom>
          <a:noFill/>
        </p:spPr>
        <p:txBody>
          <a:bodyPr wrap="square" rtlCol="0">
            <a:spAutoFit/>
          </a:bodyPr>
          <a:lstStyle/>
          <a:p>
            <a:r>
              <a:rPr lang="fr-FR" sz="1600" dirty="0" smtClean="0"/>
              <a:t>Sélectionner un objet</a:t>
            </a:r>
            <a:endParaRPr lang="fr-FR" sz="1600" dirty="0"/>
          </a:p>
        </p:txBody>
      </p:sp>
      <p:cxnSp>
        <p:nvCxnSpPr>
          <p:cNvPr id="16" name="Connecteur droit avec flèche 15"/>
          <p:cNvCxnSpPr/>
          <p:nvPr/>
        </p:nvCxnSpPr>
        <p:spPr>
          <a:xfrm flipV="1">
            <a:off x="7143768" y="3000372"/>
            <a:ext cx="928694" cy="7143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4" name="Picture 6"/>
          <p:cNvPicPr>
            <a:picLocks noChangeAspect="1" noChangeArrowheads="1"/>
          </p:cNvPicPr>
          <p:nvPr/>
        </p:nvPicPr>
        <p:blipFill>
          <a:blip r:embed="rId6" cstate="print"/>
          <a:srcRect/>
          <a:stretch>
            <a:fillRect/>
          </a:stretch>
        </p:blipFill>
        <p:spPr bwMode="auto">
          <a:xfrm>
            <a:off x="1714480" y="4572008"/>
            <a:ext cx="2575067" cy="2101928"/>
          </a:xfrm>
          <a:prstGeom prst="rect">
            <a:avLst/>
          </a:prstGeom>
          <a:noFill/>
          <a:ln w="9525">
            <a:noFill/>
            <a:miter lim="800000"/>
            <a:headEnd/>
            <a:tailEnd/>
          </a:ln>
          <a:effectLst/>
        </p:spPr>
      </p:pic>
      <p:sp>
        <p:nvSpPr>
          <p:cNvPr id="18" name="ZoneTexte 17"/>
          <p:cNvSpPr txBox="1"/>
          <p:nvPr/>
        </p:nvSpPr>
        <p:spPr>
          <a:xfrm>
            <a:off x="4357686" y="5072074"/>
            <a:ext cx="4572032" cy="1384995"/>
          </a:xfrm>
          <a:prstGeom prst="rect">
            <a:avLst/>
          </a:prstGeom>
          <a:noFill/>
        </p:spPr>
        <p:txBody>
          <a:bodyPr wrap="square" rtlCol="0">
            <a:spAutoFit/>
          </a:bodyPr>
          <a:lstStyle/>
          <a:p>
            <a:r>
              <a:rPr lang="fr-FR" sz="1400" dirty="0" smtClean="0"/>
              <a:t>    Déplacer la sélection à l’aide de la souris. Sans relâcher la sélection emmener là sur la bande du haut correspondant au premier calque. Ne pas lâcher la souris, le calque devient actif. Revenir un peu en arrière sur le calque et lâcher la souris. </a:t>
            </a:r>
          </a:p>
          <a:p>
            <a:r>
              <a:rPr lang="fr-FR" sz="1400" dirty="0" smtClean="0"/>
              <a:t>    redimensionner la sélection.</a:t>
            </a:r>
            <a:endParaRPr lang="fr-FR" sz="1400" dirty="0"/>
          </a:p>
        </p:txBody>
      </p:sp>
      <p:cxnSp>
        <p:nvCxnSpPr>
          <p:cNvPr id="25" name="Connecteur droit avec flèche 24"/>
          <p:cNvCxnSpPr/>
          <p:nvPr/>
        </p:nvCxnSpPr>
        <p:spPr>
          <a:xfrm rot="10800000">
            <a:off x="3071802" y="5500702"/>
            <a:ext cx="928694" cy="5715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rot="10800000">
            <a:off x="2071670" y="4714884"/>
            <a:ext cx="714380" cy="5715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rot="5400000">
            <a:off x="1643042" y="5214950"/>
            <a:ext cx="857256"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1500166" y="5643578"/>
            <a:ext cx="1000132" cy="646331"/>
          </a:xfrm>
          <a:prstGeom prst="rect">
            <a:avLst/>
          </a:prstGeom>
          <a:noFill/>
          <a:ln w="28575">
            <a:solidFill>
              <a:srgbClr val="FF0000"/>
            </a:solidFill>
          </a:ln>
        </p:spPr>
        <p:txBody>
          <a:bodyPr wrap="square" rtlCol="0">
            <a:spAutoFit/>
          </a:bodyPr>
          <a:lstStyle/>
          <a:p>
            <a:r>
              <a:rPr lang="fr-FR" sz="1200" dirty="0" smtClean="0"/>
              <a:t>Relâcher sur la deuxième photo</a:t>
            </a:r>
            <a:endParaRPr lang="fr-FR" sz="1200" dirty="0"/>
          </a:p>
        </p:txBody>
      </p:sp>
      <p:pic>
        <p:nvPicPr>
          <p:cNvPr id="2055" name="Picture 7"/>
          <p:cNvPicPr>
            <a:picLocks noChangeAspect="1" noChangeArrowheads="1"/>
          </p:cNvPicPr>
          <p:nvPr/>
        </p:nvPicPr>
        <p:blipFill>
          <a:blip r:embed="rId7" cstate="print"/>
          <a:srcRect/>
          <a:stretch>
            <a:fillRect/>
          </a:stretch>
        </p:blipFill>
        <p:spPr bwMode="auto">
          <a:xfrm>
            <a:off x="357158" y="2857496"/>
            <a:ext cx="1604901" cy="1139823"/>
          </a:xfrm>
          <a:prstGeom prst="rect">
            <a:avLst/>
          </a:prstGeom>
          <a:noFill/>
          <a:ln w="9525">
            <a:noFill/>
            <a:miter lim="800000"/>
            <a:headEnd/>
            <a:tailEnd/>
          </a:ln>
          <a:effectLst/>
        </p:spPr>
      </p:pic>
      <p:sp>
        <p:nvSpPr>
          <p:cNvPr id="32" name="ZoneTexte 31"/>
          <p:cNvSpPr txBox="1"/>
          <p:nvPr/>
        </p:nvSpPr>
        <p:spPr>
          <a:xfrm>
            <a:off x="2000232" y="2857496"/>
            <a:ext cx="2357454" cy="338554"/>
          </a:xfrm>
          <a:prstGeom prst="rect">
            <a:avLst/>
          </a:prstGeom>
          <a:noFill/>
        </p:spPr>
        <p:txBody>
          <a:bodyPr wrap="square" rtlCol="0">
            <a:spAutoFit/>
          </a:bodyPr>
          <a:lstStyle/>
          <a:p>
            <a:r>
              <a:rPr lang="fr-FR" sz="1600" dirty="0" smtClean="0"/>
              <a:t>Pour avoir les poignées</a:t>
            </a:r>
            <a:endParaRPr lang="fr-FR" sz="1600" dirty="0"/>
          </a:p>
        </p:txBody>
      </p:sp>
      <p:pic>
        <p:nvPicPr>
          <p:cNvPr id="2056" name="Picture 8"/>
          <p:cNvPicPr>
            <a:picLocks noChangeAspect="1" noChangeArrowheads="1"/>
          </p:cNvPicPr>
          <p:nvPr/>
        </p:nvPicPr>
        <p:blipFill>
          <a:blip r:embed="rId8"/>
          <a:srcRect/>
          <a:stretch>
            <a:fillRect/>
          </a:stretch>
        </p:blipFill>
        <p:spPr bwMode="auto">
          <a:xfrm flipV="1">
            <a:off x="2000232" y="3214686"/>
            <a:ext cx="3081343" cy="824771"/>
          </a:xfrm>
          <a:prstGeom prst="rect">
            <a:avLst/>
          </a:prstGeom>
          <a:noFill/>
          <a:ln w="9525">
            <a:noFill/>
            <a:miter lim="800000"/>
            <a:headEnd/>
            <a:tailEnd/>
          </a:ln>
          <a:effectLst/>
        </p:spPr>
      </p:pic>
      <p:sp>
        <p:nvSpPr>
          <p:cNvPr id="34" name="Ellipse 33"/>
          <p:cNvSpPr/>
          <p:nvPr/>
        </p:nvSpPr>
        <p:spPr>
          <a:xfrm>
            <a:off x="2285984" y="3643314"/>
            <a:ext cx="357190" cy="2857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p:cNvSpPr/>
          <p:nvPr/>
        </p:nvSpPr>
        <p:spPr>
          <a:xfrm>
            <a:off x="3929058" y="3571876"/>
            <a:ext cx="500066" cy="3571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7" name="Connecteur droit avec flèche 36"/>
          <p:cNvCxnSpPr>
            <a:stCxn id="34" idx="6"/>
          </p:cNvCxnSpPr>
          <p:nvPr/>
        </p:nvCxnSpPr>
        <p:spPr>
          <a:xfrm flipV="1">
            <a:off x="2643174" y="3714752"/>
            <a:ext cx="1214446" cy="71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143768" y="6357958"/>
            <a:ext cx="2895600" cy="365125"/>
          </a:xfrm>
        </p:spPr>
        <p:txBody>
          <a:bodyPr/>
          <a:lstStyle/>
          <a:p>
            <a:r>
              <a:rPr lang="fr-FR" dirty="0" smtClean="0"/>
              <a:t>J-Paul VIDAL</a:t>
            </a:r>
            <a:endParaRPr lang="fr-FR" dirty="0"/>
          </a:p>
        </p:txBody>
      </p:sp>
      <p:sp>
        <p:nvSpPr>
          <p:cNvPr id="5" name="ZoneTexte 4"/>
          <p:cNvSpPr txBox="1"/>
          <p:nvPr/>
        </p:nvSpPr>
        <p:spPr>
          <a:xfrm>
            <a:off x="357158" y="357166"/>
            <a:ext cx="7858180" cy="369332"/>
          </a:xfrm>
          <a:prstGeom prst="rect">
            <a:avLst/>
          </a:prstGeom>
          <a:noFill/>
        </p:spPr>
        <p:txBody>
          <a:bodyPr wrap="square" rtlCol="0">
            <a:spAutoFit/>
          </a:bodyPr>
          <a:lstStyle/>
          <a:p>
            <a:r>
              <a:rPr lang="fr-FR" b="1" dirty="0" smtClean="0"/>
              <a:t>Pour plusieurs oiseaux, dupliquer cette sélection et déformer.</a:t>
            </a:r>
            <a:endParaRPr lang="fr-FR" b="1" dirty="0"/>
          </a:p>
        </p:txBody>
      </p:sp>
      <p:sp>
        <p:nvSpPr>
          <p:cNvPr id="6" name="ZoneTexte 5"/>
          <p:cNvSpPr txBox="1"/>
          <p:nvPr/>
        </p:nvSpPr>
        <p:spPr>
          <a:xfrm>
            <a:off x="285720" y="785794"/>
            <a:ext cx="8429684" cy="646331"/>
          </a:xfrm>
          <a:prstGeom prst="rect">
            <a:avLst/>
          </a:prstGeom>
          <a:noFill/>
        </p:spPr>
        <p:txBody>
          <a:bodyPr wrap="square" rtlCol="0">
            <a:spAutoFit/>
          </a:bodyPr>
          <a:lstStyle/>
          <a:p>
            <a:r>
              <a:rPr lang="fr-FR" dirty="0" smtClean="0"/>
              <a:t>   Pour dupliquer: appuyer en </a:t>
            </a:r>
            <a:r>
              <a:rPr lang="fr-FR" b="1" dirty="0" smtClean="0"/>
              <a:t>premier sur Alt </a:t>
            </a:r>
            <a:r>
              <a:rPr lang="fr-FR" dirty="0" smtClean="0"/>
              <a:t>puis</a:t>
            </a:r>
            <a:r>
              <a:rPr lang="fr-FR" b="1" dirty="0" smtClean="0"/>
              <a:t> cliquer sur la sélection. </a:t>
            </a:r>
            <a:r>
              <a:rPr lang="fr-FR" dirty="0" smtClean="0"/>
              <a:t>Le pointeur affiche 2 flèches superposées une noir et une blanche. Déplacer la sélection.</a:t>
            </a:r>
            <a:r>
              <a:rPr lang="fr-FR" b="1" dirty="0" smtClean="0"/>
              <a:t>   </a:t>
            </a:r>
            <a:endParaRPr lang="fr-FR" b="1" dirty="0"/>
          </a:p>
        </p:txBody>
      </p:sp>
      <p:pic>
        <p:nvPicPr>
          <p:cNvPr id="3074" name="Picture 2"/>
          <p:cNvPicPr>
            <a:picLocks noChangeAspect="1" noChangeArrowheads="1"/>
          </p:cNvPicPr>
          <p:nvPr/>
        </p:nvPicPr>
        <p:blipFill>
          <a:blip r:embed="rId2"/>
          <a:srcRect/>
          <a:stretch>
            <a:fillRect/>
          </a:stretch>
        </p:blipFill>
        <p:spPr bwMode="auto">
          <a:xfrm>
            <a:off x="1357290" y="1500175"/>
            <a:ext cx="3877949" cy="3000396"/>
          </a:xfrm>
          <a:prstGeom prst="rect">
            <a:avLst/>
          </a:prstGeom>
          <a:noFill/>
          <a:ln w="9525">
            <a:noFill/>
            <a:miter lim="800000"/>
            <a:headEnd/>
            <a:tailEnd/>
          </a:ln>
          <a:effectLst/>
        </p:spPr>
      </p:pic>
      <p:cxnSp>
        <p:nvCxnSpPr>
          <p:cNvPr id="9" name="Connecteur droit avec flèche 8"/>
          <p:cNvCxnSpPr/>
          <p:nvPr/>
        </p:nvCxnSpPr>
        <p:spPr>
          <a:xfrm rot="5400000">
            <a:off x="3214678" y="2643182"/>
            <a:ext cx="928694" cy="64294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rot="10800000" flipV="1">
            <a:off x="4214810" y="1357298"/>
            <a:ext cx="1643074" cy="100013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5429256" y="1857364"/>
            <a:ext cx="3500430" cy="646331"/>
          </a:xfrm>
          <a:prstGeom prst="rect">
            <a:avLst/>
          </a:prstGeom>
          <a:noFill/>
        </p:spPr>
        <p:txBody>
          <a:bodyPr wrap="square" rtlCol="0">
            <a:spAutoFit/>
          </a:bodyPr>
          <a:lstStyle/>
          <a:p>
            <a:r>
              <a:rPr lang="fr-FR" dirty="0" smtClean="0"/>
              <a:t>Oiseaux déformés par menu Edition – Transformation - Torsion</a:t>
            </a:r>
            <a:endParaRPr lang="fr-FR" dirty="0"/>
          </a:p>
        </p:txBody>
      </p:sp>
      <p:pic>
        <p:nvPicPr>
          <p:cNvPr id="3075" name="Picture 3"/>
          <p:cNvPicPr>
            <a:picLocks noChangeAspect="1" noChangeArrowheads="1"/>
          </p:cNvPicPr>
          <p:nvPr/>
        </p:nvPicPr>
        <p:blipFill>
          <a:blip r:embed="rId3"/>
          <a:srcRect/>
          <a:stretch>
            <a:fillRect/>
          </a:stretch>
        </p:blipFill>
        <p:spPr bwMode="auto">
          <a:xfrm>
            <a:off x="5929322" y="2500306"/>
            <a:ext cx="2233608" cy="2579330"/>
          </a:xfrm>
          <a:prstGeom prst="rect">
            <a:avLst/>
          </a:prstGeom>
          <a:noFill/>
          <a:ln w="9525">
            <a:noFill/>
            <a:miter lim="800000"/>
            <a:headEnd/>
            <a:tailEnd/>
          </a:ln>
          <a:effectLst/>
        </p:spPr>
      </p:pic>
      <p:sp>
        <p:nvSpPr>
          <p:cNvPr id="14" name="ZoneTexte 13"/>
          <p:cNvSpPr txBox="1"/>
          <p:nvPr/>
        </p:nvSpPr>
        <p:spPr>
          <a:xfrm>
            <a:off x="357158" y="5072074"/>
            <a:ext cx="3357586" cy="1354217"/>
          </a:xfrm>
          <a:prstGeom prst="rect">
            <a:avLst/>
          </a:prstGeom>
          <a:noFill/>
        </p:spPr>
        <p:txBody>
          <a:bodyPr wrap="square" rtlCol="0">
            <a:spAutoFit/>
          </a:bodyPr>
          <a:lstStyle/>
          <a:p>
            <a:r>
              <a:rPr lang="fr-FR" sz="1600" dirty="0" smtClean="0"/>
              <a:t>Créer un groupe pour les oiseaux. Activer les 3 calques et les glisser sur l’icone dossier en bas de la </a:t>
            </a:r>
          </a:p>
          <a:p>
            <a:r>
              <a:rPr lang="fr-FR" sz="1600" dirty="0" smtClean="0"/>
              <a:t>palette. Nommer ce groupe.</a:t>
            </a:r>
          </a:p>
          <a:p>
            <a:endParaRPr lang="fr-FR" dirty="0"/>
          </a:p>
        </p:txBody>
      </p:sp>
      <p:pic>
        <p:nvPicPr>
          <p:cNvPr id="3077" name="Picture 5"/>
          <p:cNvPicPr>
            <a:picLocks noChangeAspect="1" noChangeArrowheads="1"/>
          </p:cNvPicPr>
          <p:nvPr/>
        </p:nvPicPr>
        <p:blipFill>
          <a:blip r:embed="rId4"/>
          <a:srcRect/>
          <a:stretch>
            <a:fillRect/>
          </a:stretch>
        </p:blipFill>
        <p:spPr bwMode="auto">
          <a:xfrm>
            <a:off x="3786182" y="4143380"/>
            <a:ext cx="1500198" cy="2212317"/>
          </a:xfrm>
          <a:prstGeom prst="rect">
            <a:avLst/>
          </a:prstGeom>
          <a:noFill/>
          <a:ln w="9525">
            <a:noFill/>
            <a:miter lim="800000"/>
            <a:headEnd/>
            <a:tailEnd/>
          </a:ln>
          <a:effectLst/>
        </p:spPr>
      </p:pic>
      <p:pic>
        <p:nvPicPr>
          <p:cNvPr id="3078" name="Picture 6"/>
          <p:cNvPicPr>
            <a:picLocks noChangeAspect="1" noChangeArrowheads="1"/>
          </p:cNvPicPr>
          <p:nvPr/>
        </p:nvPicPr>
        <p:blipFill>
          <a:blip r:embed="rId5"/>
          <a:srcRect/>
          <a:stretch>
            <a:fillRect/>
          </a:stretch>
        </p:blipFill>
        <p:spPr bwMode="auto">
          <a:xfrm>
            <a:off x="3071802" y="5715016"/>
            <a:ext cx="619129" cy="642942"/>
          </a:xfrm>
          <a:prstGeom prst="rect">
            <a:avLst/>
          </a:prstGeom>
          <a:noFill/>
          <a:ln w="9525">
            <a:noFill/>
            <a:miter lim="800000"/>
            <a:headEnd/>
            <a:tailEnd/>
          </a:ln>
          <a:effectLst/>
        </p:spPr>
      </p:pic>
      <p:pic>
        <p:nvPicPr>
          <p:cNvPr id="3079" name="Picture 7"/>
          <p:cNvPicPr>
            <a:picLocks noChangeAspect="1" noChangeArrowheads="1"/>
          </p:cNvPicPr>
          <p:nvPr/>
        </p:nvPicPr>
        <p:blipFill>
          <a:blip r:embed="rId6"/>
          <a:srcRect/>
          <a:stretch>
            <a:fillRect/>
          </a:stretch>
        </p:blipFill>
        <p:spPr bwMode="auto">
          <a:xfrm>
            <a:off x="5072066" y="5500702"/>
            <a:ext cx="1600202" cy="1011622"/>
          </a:xfrm>
          <a:prstGeom prst="rect">
            <a:avLst/>
          </a:prstGeom>
          <a:noFill/>
          <a:ln w="9525">
            <a:noFill/>
            <a:miter lim="800000"/>
            <a:headEnd/>
            <a:tailEnd/>
          </a:ln>
          <a:effectLst/>
        </p:spPr>
      </p:pic>
      <p:cxnSp>
        <p:nvCxnSpPr>
          <p:cNvPr id="20" name="Connecteur droit avec flèche 19"/>
          <p:cNvCxnSpPr/>
          <p:nvPr/>
        </p:nvCxnSpPr>
        <p:spPr>
          <a:xfrm rot="16200000" flipH="1">
            <a:off x="4179091" y="5464983"/>
            <a:ext cx="1214446"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143768" y="6492875"/>
            <a:ext cx="2895600" cy="365125"/>
          </a:xfrm>
        </p:spPr>
        <p:txBody>
          <a:bodyPr/>
          <a:lstStyle/>
          <a:p>
            <a:r>
              <a:rPr lang="fr-FR" smtClean="0"/>
              <a:t>J-Paul VIDAL</a:t>
            </a:r>
            <a:endParaRPr lang="fr-FR" dirty="0"/>
          </a:p>
        </p:txBody>
      </p:sp>
      <p:sp>
        <p:nvSpPr>
          <p:cNvPr id="5" name="ZoneTexte 4"/>
          <p:cNvSpPr txBox="1"/>
          <p:nvPr/>
        </p:nvSpPr>
        <p:spPr>
          <a:xfrm>
            <a:off x="285720" y="142852"/>
            <a:ext cx="8643998" cy="646331"/>
          </a:xfrm>
          <a:prstGeom prst="rect">
            <a:avLst/>
          </a:prstGeom>
          <a:noFill/>
        </p:spPr>
        <p:txBody>
          <a:bodyPr wrap="square" rtlCol="0">
            <a:spAutoFit/>
          </a:bodyPr>
          <a:lstStyle/>
          <a:p>
            <a:r>
              <a:rPr lang="fr-FR" b="1" dirty="0" smtClean="0"/>
              <a:t>Lorsque l’on change un ciel, il faut changer le reste de la photos pour faire correspondre les couleurs.</a:t>
            </a:r>
            <a:endParaRPr lang="fr-FR" b="1" dirty="0"/>
          </a:p>
        </p:txBody>
      </p:sp>
      <p:pic>
        <p:nvPicPr>
          <p:cNvPr id="1026" name="Picture 2"/>
          <p:cNvPicPr>
            <a:picLocks noChangeAspect="1" noChangeArrowheads="1"/>
          </p:cNvPicPr>
          <p:nvPr/>
        </p:nvPicPr>
        <p:blipFill>
          <a:blip r:embed="rId2"/>
          <a:srcRect/>
          <a:stretch>
            <a:fillRect/>
          </a:stretch>
        </p:blipFill>
        <p:spPr bwMode="auto">
          <a:xfrm>
            <a:off x="357158" y="1643050"/>
            <a:ext cx="2127928" cy="1785950"/>
          </a:xfrm>
          <a:prstGeom prst="rect">
            <a:avLst/>
          </a:prstGeom>
          <a:noFill/>
          <a:ln w="9525">
            <a:noFill/>
            <a:miter lim="800000"/>
            <a:headEnd/>
            <a:tailEnd/>
          </a:ln>
          <a:effectLst/>
        </p:spPr>
      </p:pic>
      <p:sp>
        <p:nvSpPr>
          <p:cNvPr id="7" name="ZoneTexte 6"/>
          <p:cNvSpPr txBox="1"/>
          <p:nvPr/>
        </p:nvSpPr>
        <p:spPr>
          <a:xfrm>
            <a:off x="357158" y="1000108"/>
            <a:ext cx="8501122" cy="584775"/>
          </a:xfrm>
          <a:prstGeom prst="rect">
            <a:avLst/>
          </a:prstGeom>
          <a:noFill/>
        </p:spPr>
        <p:txBody>
          <a:bodyPr wrap="square" rtlCol="0">
            <a:spAutoFit/>
          </a:bodyPr>
          <a:lstStyle/>
          <a:p>
            <a:r>
              <a:rPr lang="fr-FR" sz="1600" i="1" dirty="0" smtClean="0"/>
              <a:t>L’insertion du ciel a été réalisé comme précédemment et a été volontairement </a:t>
            </a:r>
            <a:r>
              <a:rPr lang="fr-FR" sz="1600" i="1" dirty="0" smtClean="0"/>
              <a:t>exagérée </a:t>
            </a:r>
            <a:r>
              <a:rPr lang="fr-FR" sz="1600" i="1" dirty="0" smtClean="0"/>
              <a:t>pour mieux voir l’effet. Activer la vignette du calque à modifier.</a:t>
            </a:r>
            <a:endParaRPr lang="fr-FR" sz="1600" i="1" dirty="0"/>
          </a:p>
        </p:txBody>
      </p:sp>
      <p:sp>
        <p:nvSpPr>
          <p:cNvPr id="8" name="ZoneTexte 7"/>
          <p:cNvSpPr txBox="1"/>
          <p:nvPr/>
        </p:nvSpPr>
        <p:spPr>
          <a:xfrm>
            <a:off x="214282" y="3500438"/>
            <a:ext cx="2500330" cy="738664"/>
          </a:xfrm>
          <a:prstGeom prst="rect">
            <a:avLst/>
          </a:prstGeom>
          <a:noFill/>
        </p:spPr>
        <p:txBody>
          <a:bodyPr wrap="square" rtlCol="0">
            <a:spAutoFit/>
          </a:bodyPr>
          <a:lstStyle/>
          <a:p>
            <a:r>
              <a:rPr lang="fr-FR" sz="1400" dirty="0" smtClean="0"/>
              <a:t>Ouvrir menu Image…Réglages, puis correspondance des couleurs.</a:t>
            </a:r>
            <a:endParaRPr lang="fr-FR" sz="1400" dirty="0"/>
          </a:p>
        </p:txBody>
      </p:sp>
      <p:pic>
        <p:nvPicPr>
          <p:cNvPr id="1027" name="Picture 3"/>
          <p:cNvPicPr>
            <a:picLocks noChangeAspect="1" noChangeArrowheads="1"/>
          </p:cNvPicPr>
          <p:nvPr/>
        </p:nvPicPr>
        <p:blipFill>
          <a:blip r:embed="rId3"/>
          <a:srcRect/>
          <a:stretch>
            <a:fillRect/>
          </a:stretch>
        </p:blipFill>
        <p:spPr bwMode="auto">
          <a:xfrm>
            <a:off x="2928927" y="1571612"/>
            <a:ext cx="1785950" cy="1834481"/>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4929190" y="1571612"/>
            <a:ext cx="2947993" cy="1441530"/>
          </a:xfrm>
          <a:prstGeom prst="rect">
            <a:avLst/>
          </a:prstGeom>
          <a:noFill/>
          <a:ln w="9525">
            <a:noFill/>
            <a:miter lim="800000"/>
            <a:headEnd/>
            <a:tailEnd/>
          </a:ln>
          <a:effectLst/>
        </p:spPr>
      </p:pic>
      <p:sp>
        <p:nvSpPr>
          <p:cNvPr id="11" name="ZoneTexte 10"/>
          <p:cNvSpPr txBox="1"/>
          <p:nvPr/>
        </p:nvSpPr>
        <p:spPr>
          <a:xfrm>
            <a:off x="2714612" y="3429000"/>
            <a:ext cx="2214578" cy="954107"/>
          </a:xfrm>
          <a:prstGeom prst="rect">
            <a:avLst/>
          </a:prstGeom>
          <a:noFill/>
        </p:spPr>
        <p:txBody>
          <a:bodyPr wrap="square" rtlCol="0">
            <a:spAutoFit/>
          </a:bodyPr>
          <a:lstStyle/>
          <a:p>
            <a:r>
              <a:rPr lang="fr-FR" sz="1400" dirty="0" smtClean="0"/>
              <a:t>En haut, image de destination. Jouer avec les curseurs. Eventuellement, Neutraliser.</a:t>
            </a:r>
            <a:endParaRPr lang="fr-FR" sz="1400" dirty="0"/>
          </a:p>
        </p:txBody>
      </p:sp>
      <p:sp>
        <p:nvSpPr>
          <p:cNvPr id="12" name="ZoneTexte 11"/>
          <p:cNvSpPr txBox="1"/>
          <p:nvPr/>
        </p:nvSpPr>
        <p:spPr>
          <a:xfrm>
            <a:off x="5000628" y="3071810"/>
            <a:ext cx="2928958" cy="307777"/>
          </a:xfrm>
          <a:prstGeom prst="rect">
            <a:avLst/>
          </a:prstGeom>
          <a:noFill/>
        </p:spPr>
        <p:txBody>
          <a:bodyPr wrap="square" rtlCol="0">
            <a:spAutoFit/>
          </a:bodyPr>
          <a:lstStyle/>
          <a:p>
            <a:r>
              <a:rPr lang="fr-FR" sz="1400" dirty="0" smtClean="0"/>
              <a:t>Choisir l’image source et calque.</a:t>
            </a:r>
            <a:endParaRPr lang="fr-FR" sz="1400" dirty="0"/>
          </a:p>
        </p:txBody>
      </p:sp>
      <p:pic>
        <p:nvPicPr>
          <p:cNvPr id="1029" name="Picture 5"/>
          <p:cNvPicPr>
            <a:picLocks noChangeAspect="1" noChangeArrowheads="1"/>
          </p:cNvPicPr>
          <p:nvPr/>
        </p:nvPicPr>
        <p:blipFill>
          <a:blip r:embed="rId5" cstate="print"/>
          <a:srcRect/>
          <a:stretch>
            <a:fillRect/>
          </a:stretch>
        </p:blipFill>
        <p:spPr bwMode="auto">
          <a:xfrm>
            <a:off x="1071538" y="4071942"/>
            <a:ext cx="1005637" cy="2643206"/>
          </a:xfrm>
          <a:prstGeom prst="rect">
            <a:avLst/>
          </a:prstGeom>
          <a:noFill/>
          <a:ln w="9525">
            <a:noFill/>
            <a:miter lim="800000"/>
            <a:headEnd/>
            <a:tailEnd/>
          </a:ln>
          <a:effectLst/>
        </p:spPr>
      </p:pic>
      <p:sp>
        <p:nvSpPr>
          <p:cNvPr id="14" name="ZoneTexte 13"/>
          <p:cNvSpPr txBox="1"/>
          <p:nvPr/>
        </p:nvSpPr>
        <p:spPr>
          <a:xfrm>
            <a:off x="2214546" y="4714884"/>
            <a:ext cx="928694" cy="1015663"/>
          </a:xfrm>
          <a:prstGeom prst="rect">
            <a:avLst/>
          </a:prstGeom>
          <a:noFill/>
        </p:spPr>
        <p:txBody>
          <a:bodyPr wrap="square" rtlCol="0">
            <a:spAutoFit/>
          </a:bodyPr>
          <a:lstStyle/>
          <a:p>
            <a:r>
              <a:rPr lang="fr-FR" sz="1200" dirty="0" smtClean="0"/>
              <a:t>Ajouter un calque de réglage courbe. Ecrêter.</a:t>
            </a:r>
            <a:endParaRPr lang="fr-FR" sz="1200" dirty="0"/>
          </a:p>
        </p:txBody>
      </p:sp>
      <p:pic>
        <p:nvPicPr>
          <p:cNvPr id="1030" name="Picture 6"/>
          <p:cNvPicPr>
            <a:picLocks noChangeAspect="1" noChangeArrowheads="1"/>
          </p:cNvPicPr>
          <p:nvPr/>
        </p:nvPicPr>
        <p:blipFill>
          <a:blip r:embed="rId6"/>
          <a:srcRect/>
          <a:stretch>
            <a:fillRect/>
          </a:stretch>
        </p:blipFill>
        <p:spPr bwMode="auto">
          <a:xfrm>
            <a:off x="3428992" y="4572008"/>
            <a:ext cx="1285884" cy="2078080"/>
          </a:xfrm>
          <a:prstGeom prst="rect">
            <a:avLst/>
          </a:prstGeom>
          <a:noFill/>
          <a:ln w="9525">
            <a:noFill/>
            <a:miter lim="800000"/>
            <a:headEnd/>
            <a:tailEnd/>
          </a:ln>
          <a:effectLst/>
        </p:spPr>
      </p:pic>
      <p:sp>
        <p:nvSpPr>
          <p:cNvPr id="16" name="ZoneTexte 15"/>
          <p:cNvSpPr txBox="1"/>
          <p:nvPr/>
        </p:nvSpPr>
        <p:spPr>
          <a:xfrm>
            <a:off x="4786314" y="4572008"/>
            <a:ext cx="1214446" cy="1384995"/>
          </a:xfrm>
          <a:prstGeom prst="rect">
            <a:avLst/>
          </a:prstGeom>
          <a:noFill/>
        </p:spPr>
        <p:txBody>
          <a:bodyPr wrap="square" rtlCol="0">
            <a:spAutoFit/>
          </a:bodyPr>
          <a:lstStyle/>
          <a:p>
            <a:r>
              <a:rPr lang="fr-FR" sz="1400" dirty="0" smtClean="0"/>
              <a:t>La luminosité venant de l’arrière, penser à créer une ombre </a:t>
            </a:r>
            <a:endParaRPr lang="fr-FR" sz="1400" dirty="0"/>
          </a:p>
        </p:txBody>
      </p:sp>
      <p:pic>
        <p:nvPicPr>
          <p:cNvPr id="1031" name="Picture 7"/>
          <p:cNvPicPr>
            <a:picLocks noChangeAspect="1" noChangeArrowheads="1"/>
          </p:cNvPicPr>
          <p:nvPr/>
        </p:nvPicPr>
        <p:blipFill>
          <a:blip r:embed="rId7"/>
          <a:srcRect/>
          <a:stretch>
            <a:fillRect/>
          </a:stretch>
        </p:blipFill>
        <p:spPr bwMode="auto">
          <a:xfrm>
            <a:off x="6286512" y="3429000"/>
            <a:ext cx="1846585" cy="1839907"/>
          </a:xfrm>
          <a:prstGeom prst="rect">
            <a:avLst/>
          </a:prstGeom>
          <a:noFill/>
          <a:ln w="9525">
            <a:noFill/>
            <a:miter lim="800000"/>
            <a:headEnd/>
            <a:tailEnd/>
          </a:ln>
          <a:effectLst/>
        </p:spPr>
      </p:pic>
      <p:sp>
        <p:nvSpPr>
          <p:cNvPr id="18" name="ZoneTexte 17"/>
          <p:cNvSpPr txBox="1"/>
          <p:nvPr/>
        </p:nvSpPr>
        <p:spPr>
          <a:xfrm>
            <a:off x="5786446" y="5357826"/>
            <a:ext cx="3000396" cy="1200329"/>
          </a:xfrm>
          <a:prstGeom prst="rect">
            <a:avLst/>
          </a:prstGeom>
          <a:noFill/>
        </p:spPr>
        <p:txBody>
          <a:bodyPr wrap="square" rtlCol="0">
            <a:spAutoFit/>
          </a:bodyPr>
          <a:lstStyle/>
          <a:p>
            <a:r>
              <a:rPr lang="fr-FR" b="1" dirty="0" smtClean="0"/>
              <a:t>Remarque: bien prendre </a:t>
            </a:r>
            <a:r>
              <a:rPr lang="fr-FR" b="1" dirty="0" smtClean="0">
                <a:solidFill>
                  <a:srgbClr val="FF0000"/>
                </a:solidFill>
              </a:rPr>
              <a:t>correspondance </a:t>
            </a:r>
            <a:r>
              <a:rPr lang="fr-FR" b="1" u="sng" dirty="0" smtClean="0">
                <a:solidFill>
                  <a:srgbClr val="FF0000"/>
                </a:solidFill>
              </a:rPr>
              <a:t>de la </a:t>
            </a:r>
            <a:r>
              <a:rPr lang="fr-FR" b="1" dirty="0" smtClean="0">
                <a:solidFill>
                  <a:srgbClr val="FF0000"/>
                </a:solidFill>
              </a:rPr>
              <a:t>couleur </a:t>
            </a:r>
            <a:r>
              <a:rPr lang="fr-FR" b="1" dirty="0" smtClean="0"/>
              <a:t>et non </a:t>
            </a:r>
            <a:r>
              <a:rPr lang="fr-FR" b="1" dirty="0" smtClean="0">
                <a:solidFill>
                  <a:srgbClr val="FF0000"/>
                </a:solidFill>
              </a:rPr>
              <a:t>correspondance </a:t>
            </a:r>
            <a:r>
              <a:rPr lang="fr-FR" b="1" u="sng" dirty="0" smtClean="0">
                <a:solidFill>
                  <a:srgbClr val="FF0000"/>
                </a:solidFill>
              </a:rPr>
              <a:t>de</a:t>
            </a:r>
            <a:r>
              <a:rPr lang="fr-FR" b="1" dirty="0" smtClean="0">
                <a:solidFill>
                  <a:srgbClr val="FF0000"/>
                </a:solidFill>
              </a:rPr>
              <a:t> couleur</a:t>
            </a:r>
            <a:endParaRPr lang="fr-FR" b="1" dirty="0">
              <a:solidFill>
                <a:srgbClr val="FF0000"/>
              </a:solidFill>
            </a:endParaRPr>
          </a:p>
        </p:txBody>
      </p:sp>
    </p:spTree>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267572" y="6357958"/>
            <a:ext cx="1876428" cy="365125"/>
          </a:xfrm>
        </p:spPr>
        <p:txBody>
          <a:bodyPr/>
          <a:lstStyle/>
          <a:p>
            <a:r>
              <a:rPr lang="fr-FR" dirty="0" smtClean="0"/>
              <a:t>J-Paul VIDAL</a:t>
            </a:r>
            <a:endParaRPr lang="fr-FR" dirty="0"/>
          </a:p>
        </p:txBody>
      </p:sp>
      <p:sp>
        <p:nvSpPr>
          <p:cNvPr id="5" name="ZoneTexte 4"/>
          <p:cNvSpPr txBox="1"/>
          <p:nvPr/>
        </p:nvSpPr>
        <p:spPr>
          <a:xfrm>
            <a:off x="214282" y="357166"/>
            <a:ext cx="7286676" cy="461665"/>
          </a:xfrm>
          <a:prstGeom prst="rect">
            <a:avLst/>
          </a:prstGeom>
          <a:noFill/>
        </p:spPr>
        <p:txBody>
          <a:bodyPr wrap="square" rtlCol="0">
            <a:spAutoFit/>
          </a:bodyPr>
          <a:lstStyle/>
          <a:p>
            <a:r>
              <a:rPr lang="fr-FR" sz="2400" b="1" dirty="0" smtClean="0"/>
              <a:t>2 ème exemple: avec l‘outil correcteur </a:t>
            </a:r>
            <a:r>
              <a:rPr lang="fr-FR" sz="2400" b="1" dirty="0"/>
              <a:t>l</a:t>
            </a:r>
            <a:r>
              <a:rPr lang="fr-FR" sz="2400" b="1" dirty="0" smtClean="0"/>
              <a:t>ocalisé.</a:t>
            </a:r>
            <a:endParaRPr lang="fr-FR" sz="2400" b="1" dirty="0"/>
          </a:p>
        </p:txBody>
      </p:sp>
      <p:pic>
        <p:nvPicPr>
          <p:cNvPr id="3074" name="Picture 2"/>
          <p:cNvPicPr>
            <a:picLocks noChangeAspect="1" noChangeArrowheads="1"/>
          </p:cNvPicPr>
          <p:nvPr/>
        </p:nvPicPr>
        <p:blipFill>
          <a:blip r:embed="rId2"/>
          <a:srcRect/>
          <a:stretch>
            <a:fillRect/>
          </a:stretch>
        </p:blipFill>
        <p:spPr bwMode="auto">
          <a:xfrm>
            <a:off x="857224" y="1000108"/>
            <a:ext cx="2467688" cy="1928826"/>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4071934" y="1000108"/>
            <a:ext cx="3286148" cy="1969404"/>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print"/>
          <a:srcRect/>
          <a:stretch>
            <a:fillRect/>
          </a:stretch>
        </p:blipFill>
        <p:spPr bwMode="auto">
          <a:xfrm>
            <a:off x="5786446" y="3929066"/>
            <a:ext cx="2928958" cy="1500198"/>
          </a:xfrm>
          <a:prstGeom prst="rect">
            <a:avLst/>
          </a:prstGeom>
          <a:noFill/>
          <a:ln w="9525">
            <a:noFill/>
            <a:miter lim="800000"/>
            <a:headEnd/>
            <a:tailEnd/>
          </a:ln>
          <a:effectLst/>
        </p:spPr>
      </p:pic>
      <p:sp>
        <p:nvSpPr>
          <p:cNvPr id="9" name="ZoneTexte 8"/>
          <p:cNvSpPr txBox="1"/>
          <p:nvPr/>
        </p:nvSpPr>
        <p:spPr>
          <a:xfrm>
            <a:off x="214282" y="3000372"/>
            <a:ext cx="5929322" cy="2585323"/>
          </a:xfrm>
          <a:prstGeom prst="rect">
            <a:avLst/>
          </a:prstGeom>
          <a:noFill/>
        </p:spPr>
        <p:txBody>
          <a:bodyPr wrap="square" rtlCol="0">
            <a:spAutoFit/>
          </a:bodyPr>
          <a:lstStyle/>
          <a:p>
            <a:pPr>
              <a:buFontTx/>
              <a:buChar char="-"/>
            </a:pPr>
            <a:r>
              <a:rPr lang="fr-FR" dirty="0" smtClean="0"/>
              <a:t> Choisir l’outil correcteur localisé avec </a:t>
            </a:r>
            <a:r>
              <a:rPr lang="fr-FR" dirty="0" smtClean="0">
                <a:solidFill>
                  <a:srgbClr val="FF0000"/>
                </a:solidFill>
              </a:rPr>
              <a:t>contenu pris</a:t>
            </a:r>
          </a:p>
          <a:p>
            <a:r>
              <a:rPr lang="fr-FR" dirty="0" smtClean="0">
                <a:solidFill>
                  <a:srgbClr val="FF0000"/>
                </a:solidFill>
              </a:rPr>
              <a:t> en compte.</a:t>
            </a:r>
          </a:p>
          <a:p>
            <a:pPr>
              <a:buFontTx/>
              <a:buChar char="-"/>
            </a:pPr>
            <a:r>
              <a:rPr lang="fr-FR" dirty="0" smtClean="0"/>
              <a:t> Adapter l’épaisseur de l’outil puis peindre en noir </a:t>
            </a:r>
          </a:p>
          <a:p>
            <a:r>
              <a:rPr lang="fr-FR" dirty="0" smtClean="0"/>
              <a:t>toute l’affiche.</a:t>
            </a:r>
          </a:p>
          <a:p>
            <a:pPr>
              <a:buFontTx/>
              <a:buChar char="-"/>
            </a:pPr>
            <a:r>
              <a:rPr lang="fr-FR" dirty="0"/>
              <a:t> </a:t>
            </a:r>
            <a:r>
              <a:rPr lang="fr-FR" dirty="0" smtClean="0"/>
              <a:t>L’</a:t>
            </a:r>
            <a:r>
              <a:rPr lang="fr-FR" dirty="0" err="1" smtClean="0"/>
              <a:t>acher</a:t>
            </a:r>
            <a:r>
              <a:rPr lang="fr-FR" dirty="0" smtClean="0"/>
              <a:t> la souris, le logiciel fait le reste.</a:t>
            </a:r>
          </a:p>
          <a:p>
            <a:pPr>
              <a:buFontTx/>
              <a:buChar char="-"/>
            </a:pPr>
            <a:r>
              <a:rPr lang="fr-FR" dirty="0"/>
              <a:t> </a:t>
            </a:r>
            <a:r>
              <a:rPr lang="fr-FR" dirty="0" smtClean="0"/>
              <a:t>Peindre à nouveau si tout n’est pas parfait.</a:t>
            </a:r>
          </a:p>
          <a:p>
            <a:pPr>
              <a:buFontTx/>
              <a:buChar char="-"/>
            </a:pPr>
            <a:endParaRPr lang="fr-FR" dirty="0" smtClean="0"/>
          </a:p>
          <a:p>
            <a:r>
              <a:rPr lang="fr-FR" i="1" dirty="0"/>
              <a:t> </a:t>
            </a:r>
            <a:r>
              <a:rPr lang="fr-FR" i="1" dirty="0" smtClean="0"/>
              <a:t>nota: cet outil est plus adapté pour des traits fins (piquets,</a:t>
            </a:r>
          </a:p>
          <a:p>
            <a:r>
              <a:rPr lang="fr-FR" i="1" dirty="0" smtClean="0"/>
              <a:t> antennes, fils …) que pour des grands éléments.</a:t>
            </a:r>
            <a:endParaRPr lang="fr-FR" i="1" dirty="0"/>
          </a:p>
        </p:txBody>
      </p:sp>
      <p:sp>
        <p:nvSpPr>
          <p:cNvPr id="13" name="Ellipse 12"/>
          <p:cNvSpPr/>
          <p:nvPr/>
        </p:nvSpPr>
        <p:spPr>
          <a:xfrm>
            <a:off x="2214546" y="857232"/>
            <a:ext cx="1071570" cy="8572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avec flèche 16"/>
          <p:cNvCxnSpPr/>
          <p:nvPr/>
        </p:nvCxnSpPr>
        <p:spPr>
          <a:xfrm rot="16200000" flipV="1">
            <a:off x="2857488" y="1928802"/>
            <a:ext cx="1571636" cy="8572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6248400" y="6143644"/>
            <a:ext cx="2895600" cy="365125"/>
          </a:xfrm>
        </p:spPr>
        <p:txBody>
          <a:bodyPr/>
          <a:lstStyle/>
          <a:p>
            <a:r>
              <a:rPr lang="fr-FR" dirty="0" smtClean="0"/>
              <a:t>J-Paul VIDAL</a:t>
            </a:r>
            <a:endParaRPr lang="fr-FR" dirty="0"/>
          </a:p>
        </p:txBody>
      </p:sp>
      <p:pic>
        <p:nvPicPr>
          <p:cNvPr id="1026" name="Picture 2"/>
          <p:cNvPicPr>
            <a:picLocks noChangeAspect="1" noChangeArrowheads="1"/>
          </p:cNvPicPr>
          <p:nvPr/>
        </p:nvPicPr>
        <p:blipFill>
          <a:blip r:embed="rId2"/>
          <a:srcRect/>
          <a:stretch>
            <a:fillRect/>
          </a:stretch>
        </p:blipFill>
        <p:spPr bwMode="auto">
          <a:xfrm>
            <a:off x="285720" y="3873689"/>
            <a:ext cx="4214842" cy="2841459"/>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714876" y="4500570"/>
            <a:ext cx="3643338" cy="2177744"/>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7358082" y="3071810"/>
            <a:ext cx="1600200" cy="1223963"/>
          </a:xfrm>
          <a:prstGeom prst="rect">
            <a:avLst/>
          </a:prstGeom>
          <a:noFill/>
          <a:ln w="9525">
            <a:noFill/>
            <a:miter lim="800000"/>
            <a:headEnd/>
            <a:tailEnd/>
          </a:ln>
          <a:effectLst/>
        </p:spPr>
      </p:pic>
      <p:sp>
        <p:nvSpPr>
          <p:cNvPr id="8" name="ZoneTexte 7"/>
          <p:cNvSpPr txBox="1"/>
          <p:nvPr/>
        </p:nvSpPr>
        <p:spPr>
          <a:xfrm>
            <a:off x="7715272" y="4214818"/>
            <a:ext cx="1214446" cy="307777"/>
          </a:xfrm>
          <a:prstGeom prst="rect">
            <a:avLst/>
          </a:prstGeom>
          <a:noFill/>
        </p:spPr>
        <p:txBody>
          <a:bodyPr wrap="square" rtlCol="0">
            <a:spAutoFit/>
          </a:bodyPr>
          <a:lstStyle/>
          <a:p>
            <a:r>
              <a:rPr lang="fr-FR" sz="1400" dirty="0" smtClean="0"/>
              <a:t>Double clic ici</a:t>
            </a:r>
            <a:endParaRPr lang="fr-FR" sz="1400" dirty="0"/>
          </a:p>
        </p:txBody>
      </p:sp>
      <p:cxnSp>
        <p:nvCxnSpPr>
          <p:cNvPr id="10" name="Connecteur droit avec flèche 9"/>
          <p:cNvCxnSpPr/>
          <p:nvPr/>
        </p:nvCxnSpPr>
        <p:spPr>
          <a:xfrm flipH="1" flipV="1">
            <a:off x="8786842" y="3786190"/>
            <a:ext cx="142876" cy="6539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rot="5400000">
            <a:off x="7322363" y="4036223"/>
            <a:ext cx="1285884" cy="9286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857224" y="3405846"/>
            <a:ext cx="3357586" cy="523220"/>
          </a:xfrm>
          <a:prstGeom prst="rect">
            <a:avLst/>
          </a:prstGeom>
          <a:noFill/>
        </p:spPr>
        <p:txBody>
          <a:bodyPr wrap="square" rtlCol="0">
            <a:spAutoFit/>
          </a:bodyPr>
          <a:lstStyle/>
          <a:p>
            <a:r>
              <a:rPr lang="fr-FR" sz="2800" b="1" dirty="0" smtClean="0"/>
              <a:t>Pour un contre-jour</a:t>
            </a:r>
            <a:endParaRPr lang="fr-FR" sz="2800" b="1" dirty="0"/>
          </a:p>
        </p:txBody>
      </p:sp>
      <p:sp>
        <p:nvSpPr>
          <p:cNvPr id="14" name="ZoneTexte 13"/>
          <p:cNvSpPr txBox="1"/>
          <p:nvPr/>
        </p:nvSpPr>
        <p:spPr>
          <a:xfrm>
            <a:off x="4929190" y="3571876"/>
            <a:ext cx="2428892" cy="830997"/>
          </a:xfrm>
          <a:prstGeom prst="rect">
            <a:avLst/>
          </a:prstGeom>
          <a:noFill/>
        </p:spPr>
        <p:txBody>
          <a:bodyPr wrap="square" rtlCol="0">
            <a:spAutoFit/>
          </a:bodyPr>
          <a:lstStyle/>
          <a:p>
            <a:r>
              <a:rPr lang="fr-FR" sz="1600" dirty="0" smtClean="0"/>
              <a:t>Bien </a:t>
            </a:r>
            <a:r>
              <a:rPr lang="fr-FR" sz="1600" b="1" dirty="0" smtClean="0"/>
              <a:t>cliquer sur la bande bleue pour f</a:t>
            </a:r>
            <a:r>
              <a:rPr lang="fr-FR" sz="1600" dirty="0" smtClean="0"/>
              <a:t>aire les réglages.</a:t>
            </a:r>
            <a:endParaRPr lang="fr-FR" sz="1600" dirty="0"/>
          </a:p>
        </p:txBody>
      </p:sp>
      <p:cxnSp>
        <p:nvCxnSpPr>
          <p:cNvPr id="16" name="Connecteur droit avec flèche 15"/>
          <p:cNvCxnSpPr/>
          <p:nvPr/>
        </p:nvCxnSpPr>
        <p:spPr>
          <a:xfrm rot="5400000">
            <a:off x="4857752" y="4929198"/>
            <a:ext cx="1785950" cy="5000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5715008" y="5715016"/>
            <a:ext cx="2928958" cy="646331"/>
          </a:xfrm>
          <a:prstGeom prst="rect">
            <a:avLst/>
          </a:prstGeom>
          <a:noFill/>
        </p:spPr>
        <p:txBody>
          <a:bodyPr wrap="square" rtlCol="0">
            <a:spAutoFit/>
          </a:bodyPr>
          <a:lstStyle/>
          <a:p>
            <a:r>
              <a:rPr lang="fr-FR" dirty="0" smtClean="0">
                <a:solidFill>
                  <a:srgbClr val="FFFF00"/>
                </a:solidFill>
              </a:rPr>
              <a:t>Satin 100%</a:t>
            </a:r>
          </a:p>
          <a:p>
            <a:r>
              <a:rPr lang="fr-FR" dirty="0" smtClean="0">
                <a:solidFill>
                  <a:srgbClr val="FFFF00"/>
                </a:solidFill>
              </a:rPr>
              <a:t>Lueur interne </a:t>
            </a:r>
            <a:r>
              <a:rPr lang="fr-FR" sz="1400" dirty="0" smtClean="0">
                <a:solidFill>
                  <a:srgbClr val="FFFF00"/>
                </a:solidFill>
              </a:rPr>
              <a:t>éventuellement</a:t>
            </a:r>
            <a:endParaRPr lang="fr-FR" sz="1400" dirty="0">
              <a:solidFill>
                <a:srgbClr val="FFFF00"/>
              </a:solidFill>
            </a:endParaRPr>
          </a:p>
        </p:txBody>
      </p:sp>
      <p:pic>
        <p:nvPicPr>
          <p:cNvPr id="1029" name="Picture 5"/>
          <p:cNvPicPr>
            <a:picLocks noChangeAspect="1" noChangeArrowheads="1"/>
          </p:cNvPicPr>
          <p:nvPr/>
        </p:nvPicPr>
        <p:blipFill>
          <a:blip r:embed="rId5"/>
          <a:srcRect/>
          <a:stretch>
            <a:fillRect/>
          </a:stretch>
        </p:blipFill>
        <p:spPr bwMode="auto">
          <a:xfrm>
            <a:off x="285720" y="642918"/>
            <a:ext cx="4286280" cy="2842407"/>
          </a:xfrm>
          <a:prstGeom prst="rect">
            <a:avLst/>
          </a:prstGeom>
          <a:noFill/>
          <a:ln w="9525">
            <a:noFill/>
            <a:miter lim="800000"/>
            <a:headEnd/>
            <a:tailEnd/>
          </a:ln>
          <a:effectLst/>
        </p:spPr>
      </p:pic>
      <p:sp>
        <p:nvSpPr>
          <p:cNvPr id="20" name="ZoneTexte 19"/>
          <p:cNvSpPr txBox="1"/>
          <p:nvPr/>
        </p:nvSpPr>
        <p:spPr>
          <a:xfrm>
            <a:off x="285720" y="0"/>
            <a:ext cx="6929486" cy="584775"/>
          </a:xfrm>
          <a:prstGeom prst="rect">
            <a:avLst/>
          </a:prstGeom>
          <a:noFill/>
        </p:spPr>
        <p:txBody>
          <a:bodyPr wrap="square" rtlCol="0">
            <a:spAutoFit/>
          </a:bodyPr>
          <a:lstStyle/>
          <a:p>
            <a:r>
              <a:rPr lang="fr-FR" sz="3200" b="1" dirty="0" smtClean="0"/>
              <a:t>Correspondance de la couleur</a:t>
            </a:r>
            <a:endParaRPr lang="fr-FR" sz="3200" b="1" dirty="0"/>
          </a:p>
        </p:txBody>
      </p:sp>
      <p:pic>
        <p:nvPicPr>
          <p:cNvPr id="1030" name="Picture 6"/>
          <p:cNvPicPr>
            <a:picLocks noChangeAspect="1" noChangeArrowheads="1"/>
          </p:cNvPicPr>
          <p:nvPr/>
        </p:nvPicPr>
        <p:blipFill>
          <a:blip r:embed="rId6"/>
          <a:srcRect/>
          <a:stretch>
            <a:fillRect/>
          </a:stretch>
        </p:blipFill>
        <p:spPr bwMode="auto">
          <a:xfrm>
            <a:off x="7358082" y="142852"/>
            <a:ext cx="1689853" cy="2568577"/>
          </a:xfrm>
          <a:prstGeom prst="rect">
            <a:avLst/>
          </a:prstGeom>
          <a:noFill/>
          <a:ln w="9525">
            <a:noFill/>
            <a:miter lim="800000"/>
            <a:headEnd/>
            <a:tailEnd/>
          </a:ln>
          <a:effectLst/>
        </p:spPr>
      </p:pic>
      <p:sp>
        <p:nvSpPr>
          <p:cNvPr id="24" name="ZoneTexte 23"/>
          <p:cNvSpPr txBox="1"/>
          <p:nvPr/>
        </p:nvSpPr>
        <p:spPr>
          <a:xfrm>
            <a:off x="4643438" y="785794"/>
            <a:ext cx="2643206" cy="1815882"/>
          </a:xfrm>
          <a:prstGeom prst="rect">
            <a:avLst/>
          </a:prstGeom>
          <a:noFill/>
        </p:spPr>
        <p:txBody>
          <a:bodyPr wrap="square" rtlCol="0">
            <a:spAutoFit/>
          </a:bodyPr>
          <a:lstStyle/>
          <a:p>
            <a:r>
              <a:rPr lang="fr-FR" sz="1600" dirty="0" smtClean="0"/>
              <a:t>   La luminosité venant de l’arrière, faire une ombre.</a:t>
            </a:r>
          </a:p>
          <a:p>
            <a:r>
              <a:rPr lang="fr-FR" sz="1600" dirty="0" smtClean="0"/>
              <a:t>    Copie du calque pour appliquer un calque de réglage luminosité contraste.</a:t>
            </a:r>
          </a:p>
          <a:p>
            <a:r>
              <a:rPr lang="fr-FR" sz="1600" dirty="0" smtClean="0"/>
              <a:t>     Peindre au pinceau avec opacité différente.</a:t>
            </a:r>
            <a:endParaRPr lang="fr-FR" sz="1600" dirty="0"/>
          </a:p>
        </p:txBody>
      </p:sp>
      <p:sp>
        <p:nvSpPr>
          <p:cNvPr id="25" name="Ellipse 24"/>
          <p:cNvSpPr/>
          <p:nvPr/>
        </p:nvSpPr>
        <p:spPr>
          <a:xfrm>
            <a:off x="7215206" y="714356"/>
            <a:ext cx="1785950" cy="785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en angle 26"/>
          <p:cNvCxnSpPr>
            <a:stCxn id="25" idx="2"/>
          </p:cNvCxnSpPr>
          <p:nvPr/>
        </p:nvCxnSpPr>
        <p:spPr>
          <a:xfrm rot="10800000" flipV="1">
            <a:off x="3643306" y="1107264"/>
            <a:ext cx="3571900" cy="1964545"/>
          </a:xfrm>
          <a:prstGeom prst="bentConnector3">
            <a:avLst>
              <a:gd name="adj1" fmla="val 2457"/>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6858016" y="6492875"/>
            <a:ext cx="2895600" cy="365125"/>
          </a:xfrm>
        </p:spPr>
        <p:txBody>
          <a:bodyPr/>
          <a:lstStyle/>
          <a:p>
            <a:r>
              <a:rPr lang="fr-FR" dirty="0" smtClean="0"/>
              <a:t>J-Paul VIDAL</a:t>
            </a:r>
            <a:endParaRPr lang="fr-FR" dirty="0"/>
          </a:p>
        </p:txBody>
      </p:sp>
      <p:sp>
        <p:nvSpPr>
          <p:cNvPr id="5" name="ZoneTexte 4"/>
          <p:cNvSpPr txBox="1"/>
          <p:nvPr/>
        </p:nvSpPr>
        <p:spPr>
          <a:xfrm>
            <a:off x="2857488" y="142852"/>
            <a:ext cx="3429024" cy="584775"/>
          </a:xfrm>
          <a:prstGeom prst="rect">
            <a:avLst/>
          </a:prstGeom>
          <a:noFill/>
        </p:spPr>
        <p:txBody>
          <a:bodyPr wrap="square" rtlCol="0">
            <a:spAutoFit/>
          </a:bodyPr>
          <a:lstStyle/>
          <a:p>
            <a:r>
              <a:rPr lang="fr-FR" sz="3200" b="1" dirty="0" smtClean="0"/>
              <a:t>Masque d’écrêtage</a:t>
            </a:r>
            <a:endParaRPr lang="fr-FR" sz="3200" b="1" dirty="0"/>
          </a:p>
        </p:txBody>
      </p:sp>
      <p:sp>
        <p:nvSpPr>
          <p:cNvPr id="6" name="ZoneTexte 5"/>
          <p:cNvSpPr txBox="1"/>
          <p:nvPr/>
        </p:nvSpPr>
        <p:spPr>
          <a:xfrm>
            <a:off x="571472" y="714356"/>
            <a:ext cx="8215370" cy="461665"/>
          </a:xfrm>
          <a:prstGeom prst="rect">
            <a:avLst/>
          </a:prstGeom>
          <a:noFill/>
        </p:spPr>
        <p:txBody>
          <a:bodyPr wrap="square" rtlCol="0">
            <a:spAutoFit/>
          </a:bodyPr>
          <a:lstStyle/>
          <a:p>
            <a:r>
              <a:rPr lang="fr-FR" sz="2400" b="1" dirty="0" smtClean="0"/>
              <a:t>Qu’est-ce qu’un masque d’écrêtage et à quoi sert-il ?</a:t>
            </a:r>
            <a:endParaRPr lang="fr-FR" sz="2400" b="1" dirty="0"/>
          </a:p>
        </p:txBody>
      </p:sp>
      <p:sp>
        <p:nvSpPr>
          <p:cNvPr id="7" name="ZoneTexte 6"/>
          <p:cNvSpPr txBox="1"/>
          <p:nvPr/>
        </p:nvSpPr>
        <p:spPr>
          <a:xfrm>
            <a:off x="500034" y="1714488"/>
            <a:ext cx="8358246" cy="4801314"/>
          </a:xfrm>
          <a:prstGeom prst="rect">
            <a:avLst/>
          </a:prstGeom>
          <a:noFill/>
        </p:spPr>
        <p:txBody>
          <a:bodyPr wrap="square" rtlCol="0">
            <a:spAutoFit/>
          </a:bodyPr>
          <a:lstStyle/>
          <a:p>
            <a:r>
              <a:rPr lang="fr-FR" dirty="0" smtClean="0"/>
              <a:t>     Comme les masques de fusion et vectoriel, c’est une méthode de travail non destructive.</a:t>
            </a:r>
          </a:p>
          <a:p>
            <a:endParaRPr lang="fr-FR" dirty="0" smtClean="0"/>
          </a:p>
          <a:p>
            <a:r>
              <a:rPr lang="fr-FR" dirty="0" smtClean="0"/>
              <a:t>     Associé à un calque standard, un claque de forme ou un calque de texte, il permet de limiter le contenu d’un calque aux dimensions d’un autre calque. Par exemple, remplir les caractères d’un texte  avec une texture ou une photo, ou plus largement, remplir une forme avec une autre image.</a:t>
            </a:r>
          </a:p>
          <a:p>
            <a:endParaRPr lang="fr-FR" dirty="0" smtClean="0"/>
          </a:p>
          <a:p>
            <a:r>
              <a:rPr lang="fr-FR" dirty="0" smtClean="0"/>
              <a:t>    le calque du dessous sert de masque permettent l’affichage de l’image du dessus </a:t>
            </a:r>
            <a:r>
              <a:rPr lang="fr-FR" dirty="0" smtClean="0"/>
              <a:t>aux </a:t>
            </a:r>
            <a:r>
              <a:rPr lang="fr-FR" dirty="0" smtClean="0"/>
              <a:t>limites imposées par ce masque.</a:t>
            </a:r>
          </a:p>
          <a:p>
            <a:r>
              <a:rPr lang="fr-FR" dirty="0" smtClean="0"/>
              <a:t>     le masque d’écrêtage servira également à limiter l’action d’un calque de réglage au seul calque qui le précède dans la pile. En effet, lorsque l’on applique un calque de réglage dans Photoshop, tous les calques situés en dessous, dans la palette des calques, sont impactés par ce réglage. Le masque d’écrêtage va ainsi permettre d’appliquer un réglage de façon non destructive, tout en limitant son effet au seul calque concerné.</a:t>
            </a:r>
          </a:p>
          <a:p>
            <a:endParaRPr lang="fr-FR" dirty="0" smtClean="0"/>
          </a:p>
          <a:p>
            <a:endParaRPr lang="fr-FR" dirty="0"/>
          </a:p>
        </p:txBody>
      </p:sp>
    </p:spTree>
  </p:cSld>
  <p:clrMapOvr>
    <a:masterClrMapping/>
  </p:clrMapOvr>
  <p:transition>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000892" y="6492875"/>
            <a:ext cx="2895600" cy="365125"/>
          </a:xfrm>
        </p:spPr>
        <p:txBody>
          <a:bodyPr/>
          <a:lstStyle/>
          <a:p>
            <a:r>
              <a:rPr lang="fr-FR" dirty="0" smtClean="0"/>
              <a:t>J-Paul VIDAL</a:t>
            </a:r>
            <a:endParaRPr lang="fr-FR" dirty="0"/>
          </a:p>
        </p:txBody>
      </p:sp>
      <p:sp>
        <p:nvSpPr>
          <p:cNvPr id="5" name="ZoneTexte 4"/>
          <p:cNvSpPr txBox="1"/>
          <p:nvPr/>
        </p:nvSpPr>
        <p:spPr>
          <a:xfrm>
            <a:off x="285720" y="214290"/>
            <a:ext cx="8572560" cy="769441"/>
          </a:xfrm>
          <a:prstGeom prst="rect">
            <a:avLst/>
          </a:prstGeom>
          <a:noFill/>
        </p:spPr>
        <p:txBody>
          <a:bodyPr wrap="square" rtlCol="0">
            <a:spAutoFit/>
          </a:bodyPr>
          <a:lstStyle/>
          <a:p>
            <a:r>
              <a:rPr lang="fr-FR" sz="4400" b="1" dirty="0" smtClean="0"/>
              <a:t>Création d’un masque d’écrêtage</a:t>
            </a:r>
            <a:endParaRPr lang="fr-FR" sz="4400" b="1" dirty="0"/>
          </a:p>
        </p:txBody>
      </p:sp>
      <p:sp>
        <p:nvSpPr>
          <p:cNvPr id="6" name="ZoneTexte 5"/>
          <p:cNvSpPr txBox="1"/>
          <p:nvPr/>
        </p:nvSpPr>
        <p:spPr>
          <a:xfrm>
            <a:off x="785786" y="1071546"/>
            <a:ext cx="7286676" cy="1323439"/>
          </a:xfrm>
          <a:prstGeom prst="rect">
            <a:avLst/>
          </a:prstGeom>
          <a:noFill/>
        </p:spPr>
        <p:txBody>
          <a:bodyPr wrap="square" rtlCol="0">
            <a:spAutoFit/>
          </a:bodyPr>
          <a:lstStyle/>
          <a:p>
            <a:r>
              <a:rPr lang="fr-FR" sz="2000" dirty="0" smtClean="0"/>
              <a:t>   On peut insérer une image dans une image ou créer un nouveau document.</a:t>
            </a:r>
          </a:p>
          <a:p>
            <a:r>
              <a:rPr lang="fr-FR" sz="2000" dirty="0" smtClean="0"/>
              <a:t>   Nous avons trois méthodes différentes pour arriver au même résultat.</a:t>
            </a:r>
            <a:endParaRPr lang="fr-FR" sz="2000" dirty="0"/>
          </a:p>
        </p:txBody>
      </p:sp>
      <p:sp>
        <p:nvSpPr>
          <p:cNvPr id="7" name="ZoneTexte 6"/>
          <p:cNvSpPr txBox="1"/>
          <p:nvPr/>
        </p:nvSpPr>
        <p:spPr>
          <a:xfrm>
            <a:off x="714348" y="2857496"/>
            <a:ext cx="7572428" cy="3046988"/>
          </a:xfrm>
          <a:prstGeom prst="rect">
            <a:avLst/>
          </a:prstGeom>
          <a:noFill/>
        </p:spPr>
        <p:txBody>
          <a:bodyPr wrap="square" rtlCol="0">
            <a:spAutoFit/>
          </a:bodyPr>
          <a:lstStyle/>
          <a:p>
            <a:pPr>
              <a:buFontTx/>
              <a:buChar char="-"/>
            </a:pPr>
            <a:r>
              <a:rPr lang="fr-FR" sz="2400" dirty="0" smtClean="0"/>
              <a:t>Ajouter un </a:t>
            </a:r>
            <a:r>
              <a:rPr lang="fr-FR" sz="2400" b="1" dirty="0" smtClean="0">
                <a:solidFill>
                  <a:srgbClr val="FF0000"/>
                </a:solidFill>
              </a:rPr>
              <a:t>calque</a:t>
            </a:r>
            <a:r>
              <a:rPr lang="fr-FR" sz="2400" dirty="0" smtClean="0"/>
              <a:t> dans lequel on insère une </a:t>
            </a:r>
            <a:r>
              <a:rPr lang="fr-FR" sz="2400" b="1" dirty="0" smtClean="0">
                <a:solidFill>
                  <a:srgbClr val="FF0000"/>
                </a:solidFill>
              </a:rPr>
              <a:t>sélection</a:t>
            </a:r>
            <a:r>
              <a:rPr lang="fr-FR" sz="2400" dirty="0" smtClean="0"/>
              <a:t> que l’on remplie d’une couleur quelconque.</a:t>
            </a:r>
          </a:p>
          <a:p>
            <a:pPr>
              <a:buFontTx/>
              <a:buChar char="-"/>
            </a:pPr>
            <a:endParaRPr lang="fr-FR" sz="2400" dirty="0" smtClean="0"/>
          </a:p>
          <a:p>
            <a:pPr>
              <a:buFontTx/>
              <a:buChar char="-"/>
            </a:pPr>
            <a:r>
              <a:rPr lang="fr-FR" sz="2400" dirty="0" smtClean="0"/>
              <a:t> Faire une sélection, avec son contenu, sur l’image et l’insérer dans un calque par </a:t>
            </a:r>
            <a:r>
              <a:rPr lang="fr-FR" sz="2400" b="1" dirty="0" smtClean="0">
                <a:solidFill>
                  <a:srgbClr val="FF0000"/>
                </a:solidFill>
              </a:rPr>
              <a:t>calque par copier</a:t>
            </a:r>
            <a:r>
              <a:rPr lang="fr-FR" sz="2400" b="1" dirty="0" smtClean="0"/>
              <a:t>.</a:t>
            </a:r>
          </a:p>
          <a:p>
            <a:pPr>
              <a:buFontTx/>
              <a:buChar char="-"/>
            </a:pPr>
            <a:endParaRPr lang="fr-FR" sz="2400" b="1" dirty="0" smtClean="0"/>
          </a:p>
          <a:p>
            <a:pPr>
              <a:buFontTx/>
              <a:buChar char="-"/>
            </a:pPr>
            <a:r>
              <a:rPr lang="fr-FR" sz="2400" b="1" dirty="0" smtClean="0"/>
              <a:t> </a:t>
            </a:r>
            <a:r>
              <a:rPr lang="fr-FR" sz="2400" dirty="0" smtClean="0"/>
              <a:t>Créer une </a:t>
            </a:r>
            <a:r>
              <a:rPr lang="fr-FR" sz="2400" b="1" dirty="0" smtClean="0">
                <a:solidFill>
                  <a:srgbClr val="FF0000"/>
                </a:solidFill>
              </a:rPr>
              <a:t>forme vectorielle</a:t>
            </a:r>
            <a:r>
              <a:rPr lang="fr-FR" sz="2400" b="1" dirty="0" smtClean="0"/>
              <a:t>,</a:t>
            </a:r>
            <a:r>
              <a:rPr lang="fr-FR" sz="2400" b="1" dirty="0" smtClean="0">
                <a:solidFill>
                  <a:srgbClr val="FF0000"/>
                </a:solidFill>
              </a:rPr>
              <a:t> </a:t>
            </a:r>
            <a:r>
              <a:rPr lang="fr-FR" sz="2400" dirty="0" smtClean="0"/>
              <a:t>remplie d’une couleur quelconque, qui se place automatiquement dans un calque.</a:t>
            </a:r>
            <a:endParaRPr lang="fr-FR" sz="2400" b="1" dirty="0"/>
          </a:p>
        </p:txBody>
      </p:sp>
    </p:spTree>
  </p:cSld>
  <p:clrMapOvr>
    <a:masterClrMapping/>
  </p:clrMapOvr>
  <p:transition>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6929454" y="6492875"/>
            <a:ext cx="2895600" cy="365125"/>
          </a:xfrm>
        </p:spPr>
        <p:txBody>
          <a:bodyPr/>
          <a:lstStyle/>
          <a:p>
            <a:r>
              <a:rPr lang="fr-FR" dirty="0" smtClean="0"/>
              <a:t>J-Paul VIDAL</a:t>
            </a:r>
            <a:endParaRPr lang="fr-FR" dirty="0"/>
          </a:p>
        </p:txBody>
      </p:sp>
      <p:sp>
        <p:nvSpPr>
          <p:cNvPr id="5" name="ZoneTexte 4"/>
          <p:cNvSpPr txBox="1"/>
          <p:nvPr/>
        </p:nvSpPr>
        <p:spPr>
          <a:xfrm>
            <a:off x="500034" y="285728"/>
            <a:ext cx="8358246" cy="707886"/>
          </a:xfrm>
          <a:prstGeom prst="rect">
            <a:avLst/>
          </a:prstGeom>
          <a:noFill/>
        </p:spPr>
        <p:txBody>
          <a:bodyPr wrap="square" rtlCol="0">
            <a:spAutoFit/>
          </a:bodyPr>
          <a:lstStyle/>
          <a:p>
            <a:r>
              <a:rPr lang="fr-FR" sz="2000" b="1" dirty="0" smtClean="0"/>
              <a:t>1: Ajouter un </a:t>
            </a:r>
            <a:r>
              <a:rPr lang="fr-FR" sz="2000" b="1" dirty="0" smtClean="0">
                <a:solidFill>
                  <a:srgbClr val="FF0000"/>
                </a:solidFill>
              </a:rPr>
              <a:t>calque</a:t>
            </a:r>
            <a:r>
              <a:rPr lang="fr-FR" sz="2000" b="1" dirty="0" smtClean="0"/>
              <a:t> dans lequel on insère une </a:t>
            </a:r>
            <a:r>
              <a:rPr lang="fr-FR" sz="2000" b="1" dirty="0" smtClean="0">
                <a:solidFill>
                  <a:srgbClr val="FF0000"/>
                </a:solidFill>
              </a:rPr>
              <a:t>sélection</a:t>
            </a:r>
            <a:r>
              <a:rPr lang="fr-FR" sz="2000" b="1" dirty="0" smtClean="0"/>
              <a:t> que l’on remplie d’une couleur quelconque.</a:t>
            </a:r>
          </a:p>
        </p:txBody>
      </p:sp>
      <p:pic>
        <p:nvPicPr>
          <p:cNvPr id="1026" name="Picture 2"/>
          <p:cNvPicPr>
            <a:picLocks noChangeAspect="1" noChangeArrowheads="1"/>
          </p:cNvPicPr>
          <p:nvPr/>
        </p:nvPicPr>
        <p:blipFill>
          <a:blip r:embed="rId2"/>
          <a:srcRect/>
          <a:stretch>
            <a:fillRect/>
          </a:stretch>
        </p:blipFill>
        <p:spPr bwMode="auto">
          <a:xfrm>
            <a:off x="642910" y="1000108"/>
            <a:ext cx="4071966" cy="264067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5072066" y="1000108"/>
            <a:ext cx="2056145" cy="250033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714348" y="3786190"/>
            <a:ext cx="4000528" cy="2553335"/>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5143505" y="4000505"/>
            <a:ext cx="2428892" cy="1966246"/>
          </a:xfrm>
          <a:prstGeom prst="rect">
            <a:avLst/>
          </a:prstGeom>
          <a:noFill/>
          <a:ln w="9525">
            <a:noFill/>
            <a:miter lim="800000"/>
            <a:headEnd/>
            <a:tailEnd/>
          </a:ln>
          <a:effectLst/>
        </p:spPr>
      </p:pic>
      <p:cxnSp>
        <p:nvCxnSpPr>
          <p:cNvPr id="11" name="Connecteur droit avec flèche 10"/>
          <p:cNvCxnSpPr/>
          <p:nvPr/>
        </p:nvCxnSpPr>
        <p:spPr>
          <a:xfrm rot="16200000" flipH="1">
            <a:off x="5750727" y="2321711"/>
            <a:ext cx="1285884" cy="6429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857224" y="4071942"/>
            <a:ext cx="3429024" cy="646331"/>
          </a:xfrm>
          <a:prstGeom prst="rect">
            <a:avLst/>
          </a:prstGeom>
          <a:noFill/>
        </p:spPr>
        <p:txBody>
          <a:bodyPr wrap="square" rtlCol="0">
            <a:spAutoFit/>
          </a:bodyPr>
          <a:lstStyle/>
          <a:p>
            <a:r>
              <a:rPr lang="fr-FR" dirty="0" smtClean="0"/>
              <a:t>Remplir avec pot de peinture et couleur rouge par exemple</a:t>
            </a:r>
            <a:endParaRPr lang="fr-FR" dirty="0"/>
          </a:p>
        </p:txBody>
      </p:sp>
      <p:sp>
        <p:nvSpPr>
          <p:cNvPr id="10" name="ZoneTexte 9"/>
          <p:cNvSpPr txBox="1"/>
          <p:nvPr/>
        </p:nvSpPr>
        <p:spPr>
          <a:xfrm>
            <a:off x="2143108" y="2786058"/>
            <a:ext cx="1714512" cy="369332"/>
          </a:xfrm>
          <a:prstGeom prst="rect">
            <a:avLst/>
          </a:prstGeom>
          <a:noFill/>
        </p:spPr>
        <p:txBody>
          <a:bodyPr wrap="square" rtlCol="0">
            <a:spAutoFit/>
          </a:bodyPr>
          <a:lstStyle/>
          <a:p>
            <a:r>
              <a:rPr lang="fr-FR" dirty="0" smtClean="0"/>
              <a:t>Sélection</a:t>
            </a:r>
            <a:endParaRPr lang="fr-FR" dirty="0"/>
          </a:p>
        </p:txBody>
      </p:sp>
      <p:sp>
        <p:nvSpPr>
          <p:cNvPr id="13" name="ZoneTexte 12"/>
          <p:cNvSpPr txBox="1"/>
          <p:nvPr/>
        </p:nvSpPr>
        <p:spPr>
          <a:xfrm>
            <a:off x="1214414" y="5072074"/>
            <a:ext cx="2928958" cy="646331"/>
          </a:xfrm>
          <a:prstGeom prst="rect">
            <a:avLst/>
          </a:prstGeom>
          <a:noFill/>
        </p:spPr>
        <p:txBody>
          <a:bodyPr wrap="square" rtlCol="0">
            <a:spAutoFit/>
          </a:bodyPr>
          <a:lstStyle/>
          <a:p>
            <a:r>
              <a:rPr lang="fr-FR" dirty="0" smtClean="0">
                <a:solidFill>
                  <a:schemeClr val="bg1"/>
                </a:solidFill>
              </a:rPr>
              <a:t>Remplir avec pot de peinture (rouge par exemple)</a:t>
            </a:r>
            <a:endParaRPr lang="fr-FR" dirty="0">
              <a:solidFill>
                <a:schemeClr val="bg1"/>
              </a:solidFill>
            </a:endParaRPr>
          </a:p>
        </p:txBody>
      </p:sp>
    </p:spTree>
  </p:cSld>
  <p:clrMapOvr>
    <a:masterClrMapping/>
  </p:clrMapOvr>
  <p:transition>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143768" y="6492875"/>
            <a:ext cx="2895600" cy="365125"/>
          </a:xfrm>
        </p:spPr>
        <p:txBody>
          <a:bodyPr/>
          <a:lstStyle/>
          <a:p>
            <a:r>
              <a:rPr lang="fr-FR" dirty="0" smtClean="0"/>
              <a:t>J-Paul VIDAL</a:t>
            </a:r>
            <a:endParaRPr lang="fr-FR" dirty="0"/>
          </a:p>
        </p:txBody>
      </p:sp>
      <p:sp>
        <p:nvSpPr>
          <p:cNvPr id="6" name="ZoneTexte 5"/>
          <p:cNvSpPr txBox="1"/>
          <p:nvPr/>
        </p:nvSpPr>
        <p:spPr>
          <a:xfrm>
            <a:off x="214282" y="357166"/>
            <a:ext cx="8582084" cy="707886"/>
          </a:xfrm>
          <a:prstGeom prst="rect">
            <a:avLst/>
          </a:prstGeom>
          <a:noFill/>
        </p:spPr>
        <p:txBody>
          <a:bodyPr wrap="square" rtlCol="0">
            <a:spAutoFit/>
          </a:bodyPr>
          <a:lstStyle/>
          <a:p>
            <a:r>
              <a:rPr lang="fr-FR" sz="2000" b="1" dirty="0" smtClean="0"/>
              <a:t>2: Faire une sélection, avec son contenu, sur l’image et l’insérer dans un calque par </a:t>
            </a:r>
            <a:r>
              <a:rPr lang="fr-FR" sz="2000" b="1" dirty="0" smtClean="0">
                <a:solidFill>
                  <a:srgbClr val="FF0000"/>
                </a:solidFill>
              </a:rPr>
              <a:t>calque par copier</a:t>
            </a:r>
            <a:r>
              <a:rPr lang="fr-FR" sz="2000" b="1" dirty="0" smtClean="0"/>
              <a:t>.</a:t>
            </a:r>
            <a:endParaRPr lang="fr-FR" sz="2000" b="1" dirty="0"/>
          </a:p>
        </p:txBody>
      </p:sp>
      <p:pic>
        <p:nvPicPr>
          <p:cNvPr id="2050" name="Picture 2"/>
          <p:cNvPicPr>
            <a:picLocks noChangeAspect="1" noChangeArrowheads="1"/>
          </p:cNvPicPr>
          <p:nvPr/>
        </p:nvPicPr>
        <p:blipFill>
          <a:blip r:embed="rId2"/>
          <a:srcRect/>
          <a:stretch>
            <a:fillRect/>
          </a:stretch>
        </p:blipFill>
        <p:spPr bwMode="auto">
          <a:xfrm>
            <a:off x="642910" y="1357298"/>
            <a:ext cx="3357586" cy="2385992"/>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605864" y="4071942"/>
            <a:ext cx="3466070" cy="2339707"/>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4714876" y="2000240"/>
            <a:ext cx="3143272" cy="2949665"/>
          </a:xfrm>
          <a:prstGeom prst="rect">
            <a:avLst/>
          </a:prstGeom>
          <a:noFill/>
          <a:ln w="9525">
            <a:noFill/>
            <a:miter lim="800000"/>
            <a:headEnd/>
            <a:tailEnd/>
          </a:ln>
          <a:effectLst/>
        </p:spPr>
      </p:pic>
      <p:cxnSp>
        <p:nvCxnSpPr>
          <p:cNvPr id="11" name="Connecteur droit avec flèche 10"/>
          <p:cNvCxnSpPr/>
          <p:nvPr/>
        </p:nvCxnSpPr>
        <p:spPr>
          <a:xfrm>
            <a:off x="3357554" y="2214554"/>
            <a:ext cx="1714512" cy="7858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4714876" y="5286388"/>
            <a:ext cx="3857652" cy="646331"/>
          </a:xfrm>
          <a:prstGeom prst="rect">
            <a:avLst/>
          </a:prstGeom>
          <a:noFill/>
        </p:spPr>
        <p:txBody>
          <a:bodyPr wrap="square" rtlCol="0">
            <a:spAutoFit/>
          </a:bodyPr>
          <a:lstStyle/>
          <a:p>
            <a:r>
              <a:rPr lang="fr-FR" dirty="0" smtClean="0"/>
              <a:t>Un calque est crée avec la sélection remplie.</a:t>
            </a:r>
            <a:endParaRPr lang="fr-FR" dirty="0"/>
          </a:p>
        </p:txBody>
      </p:sp>
    </p:spTree>
  </p:cSld>
  <p:clrMapOvr>
    <a:masterClrMapping/>
  </p:clrMapOvr>
  <p:transition>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072330" y="6492875"/>
            <a:ext cx="2895600" cy="365125"/>
          </a:xfrm>
        </p:spPr>
        <p:txBody>
          <a:bodyPr/>
          <a:lstStyle/>
          <a:p>
            <a:r>
              <a:rPr lang="fr-FR" dirty="0" smtClean="0"/>
              <a:t>J-Paul VIDAL</a:t>
            </a:r>
            <a:endParaRPr lang="fr-FR" dirty="0"/>
          </a:p>
        </p:txBody>
      </p:sp>
      <p:sp>
        <p:nvSpPr>
          <p:cNvPr id="5" name="ZoneTexte 4"/>
          <p:cNvSpPr txBox="1"/>
          <p:nvPr/>
        </p:nvSpPr>
        <p:spPr>
          <a:xfrm>
            <a:off x="214282" y="500042"/>
            <a:ext cx="8715436" cy="707886"/>
          </a:xfrm>
          <a:prstGeom prst="rect">
            <a:avLst/>
          </a:prstGeom>
          <a:noFill/>
        </p:spPr>
        <p:txBody>
          <a:bodyPr wrap="square" rtlCol="0">
            <a:spAutoFit/>
          </a:bodyPr>
          <a:lstStyle/>
          <a:p>
            <a:r>
              <a:rPr lang="fr-FR" sz="2000" b="1" dirty="0" smtClean="0"/>
              <a:t>   3: Créer une </a:t>
            </a:r>
            <a:r>
              <a:rPr lang="fr-FR" sz="2000" b="1" dirty="0" smtClean="0">
                <a:solidFill>
                  <a:srgbClr val="FF0000"/>
                </a:solidFill>
              </a:rPr>
              <a:t>forme vectorielle</a:t>
            </a:r>
            <a:r>
              <a:rPr lang="fr-FR" sz="2000" b="1" dirty="0" smtClean="0"/>
              <a:t>,</a:t>
            </a:r>
            <a:r>
              <a:rPr lang="fr-FR" sz="2000" b="1" dirty="0" smtClean="0">
                <a:solidFill>
                  <a:srgbClr val="FF0000"/>
                </a:solidFill>
              </a:rPr>
              <a:t> </a:t>
            </a:r>
            <a:r>
              <a:rPr lang="fr-FR" sz="2000" b="1" dirty="0" smtClean="0"/>
              <a:t>remplie d’une couleur quelconque, qui se place automatiquement dans un calque.</a:t>
            </a:r>
            <a:endParaRPr lang="fr-FR" sz="2000" b="1" dirty="0"/>
          </a:p>
        </p:txBody>
      </p:sp>
      <p:pic>
        <p:nvPicPr>
          <p:cNvPr id="3074" name="Picture 2"/>
          <p:cNvPicPr>
            <a:picLocks noChangeAspect="1" noChangeArrowheads="1"/>
          </p:cNvPicPr>
          <p:nvPr/>
        </p:nvPicPr>
        <p:blipFill>
          <a:blip r:embed="rId2"/>
          <a:srcRect/>
          <a:stretch>
            <a:fillRect/>
          </a:stretch>
        </p:blipFill>
        <p:spPr bwMode="auto">
          <a:xfrm>
            <a:off x="357158" y="2143116"/>
            <a:ext cx="2065091" cy="2260603"/>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500034" y="1214422"/>
            <a:ext cx="2486025" cy="904875"/>
          </a:xfrm>
          <a:prstGeom prst="rect">
            <a:avLst/>
          </a:prstGeom>
          <a:noFill/>
          <a:ln w="9525">
            <a:noFill/>
            <a:miter lim="800000"/>
            <a:headEnd/>
            <a:tailEnd/>
          </a:ln>
          <a:effectLst/>
        </p:spPr>
      </p:pic>
      <p:pic>
        <p:nvPicPr>
          <p:cNvPr id="3077" name="Picture 5"/>
          <p:cNvPicPr>
            <a:picLocks noChangeAspect="1" noChangeArrowheads="1"/>
          </p:cNvPicPr>
          <p:nvPr/>
        </p:nvPicPr>
        <p:blipFill>
          <a:blip r:embed="rId4"/>
          <a:srcRect/>
          <a:stretch>
            <a:fillRect/>
          </a:stretch>
        </p:blipFill>
        <p:spPr bwMode="auto">
          <a:xfrm>
            <a:off x="1357290" y="1214422"/>
            <a:ext cx="2733675" cy="1285875"/>
          </a:xfrm>
          <a:prstGeom prst="rect">
            <a:avLst/>
          </a:prstGeom>
          <a:noFill/>
          <a:ln w="9525">
            <a:noFill/>
            <a:miter lim="800000"/>
            <a:headEnd/>
            <a:tailEnd/>
          </a:ln>
          <a:effectLst/>
        </p:spPr>
      </p:pic>
      <p:cxnSp>
        <p:nvCxnSpPr>
          <p:cNvPr id="11" name="Connecteur droit avec flèche 10"/>
          <p:cNvCxnSpPr/>
          <p:nvPr/>
        </p:nvCxnSpPr>
        <p:spPr>
          <a:xfrm rot="5400000" flipH="1" flipV="1">
            <a:off x="-107189" y="2250273"/>
            <a:ext cx="1785950" cy="2857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rot="10800000" flipV="1">
            <a:off x="1643042" y="1357298"/>
            <a:ext cx="1071570" cy="3571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1714480" y="2500306"/>
            <a:ext cx="2000264" cy="738664"/>
          </a:xfrm>
          <a:prstGeom prst="rect">
            <a:avLst/>
          </a:prstGeom>
          <a:noFill/>
        </p:spPr>
        <p:txBody>
          <a:bodyPr wrap="square" rtlCol="0">
            <a:spAutoFit/>
          </a:bodyPr>
          <a:lstStyle/>
          <a:p>
            <a:r>
              <a:rPr lang="fr-FR" sz="1400" dirty="0" smtClean="0"/>
              <a:t>Choisir forme, supprimer contour </a:t>
            </a:r>
            <a:r>
              <a:rPr lang="fr-FR" sz="1400" dirty="0" smtClean="0"/>
              <a:t>et choisir  </a:t>
            </a:r>
            <a:r>
              <a:rPr lang="fr-FR" sz="1400" dirty="0" smtClean="0"/>
              <a:t>fond rouge ou autre couleur.</a:t>
            </a:r>
            <a:endParaRPr lang="fr-FR" sz="1400" dirty="0"/>
          </a:p>
        </p:txBody>
      </p:sp>
      <p:pic>
        <p:nvPicPr>
          <p:cNvPr id="3078" name="Picture 6"/>
          <p:cNvPicPr>
            <a:picLocks noChangeAspect="1" noChangeArrowheads="1"/>
          </p:cNvPicPr>
          <p:nvPr/>
        </p:nvPicPr>
        <p:blipFill>
          <a:blip r:embed="rId5"/>
          <a:srcRect/>
          <a:stretch>
            <a:fillRect/>
          </a:stretch>
        </p:blipFill>
        <p:spPr bwMode="auto">
          <a:xfrm>
            <a:off x="4214810" y="1142984"/>
            <a:ext cx="4156830" cy="2643206"/>
          </a:xfrm>
          <a:prstGeom prst="rect">
            <a:avLst/>
          </a:prstGeom>
          <a:noFill/>
          <a:ln w="9525">
            <a:noFill/>
            <a:miter lim="800000"/>
            <a:headEnd/>
            <a:tailEnd/>
          </a:ln>
          <a:effectLst/>
        </p:spPr>
      </p:pic>
      <p:sp>
        <p:nvSpPr>
          <p:cNvPr id="16" name="ZoneTexte 15"/>
          <p:cNvSpPr txBox="1"/>
          <p:nvPr/>
        </p:nvSpPr>
        <p:spPr>
          <a:xfrm>
            <a:off x="5286380" y="1428736"/>
            <a:ext cx="2928958" cy="338554"/>
          </a:xfrm>
          <a:prstGeom prst="rect">
            <a:avLst/>
          </a:prstGeom>
          <a:noFill/>
        </p:spPr>
        <p:txBody>
          <a:bodyPr wrap="square" rtlCol="0">
            <a:spAutoFit/>
          </a:bodyPr>
          <a:lstStyle/>
          <a:p>
            <a:r>
              <a:rPr lang="fr-FR" sz="1600" dirty="0" smtClean="0"/>
              <a:t>Tracer l’ellipse </a:t>
            </a:r>
            <a:endParaRPr lang="fr-FR" sz="1600" dirty="0"/>
          </a:p>
        </p:txBody>
      </p:sp>
      <p:pic>
        <p:nvPicPr>
          <p:cNvPr id="3079" name="Picture 7"/>
          <p:cNvPicPr>
            <a:picLocks noChangeAspect="1" noChangeArrowheads="1"/>
          </p:cNvPicPr>
          <p:nvPr/>
        </p:nvPicPr>
        <p:blipFill>
          <a:blip r:embed="rId6"/>
          <a:srcRect/>
          <a:stretch>
            <a:fillRect/>
          </a:stretch>
        </p:blipFill>
        <p:spPr bwMode="auto">
          <a:xfrm>
            <a:off x="4929190" y="3857628"/>
            <a:ext cx="2800350" cy="2695575"/>
          </a:xfrm>
          <a:prstGeom prst="rect">
            <a:avLst/>
          </a:prstGeom>
          <a:noFill/>
          <a:ln w="9525">
            <a:noFill/>
            <a:miter lim="800000"/>
            <a:headEnd/>
            <a:tailEnd/>
          </a:ln>
          <a:effectLst/>
        </p:spPr>
      </p:pic>
      <p:sp>
        <p:nvSpPr>
          <p:cNvPr id="18" name="ZoneTexte 17"/>
          <p:cNvSpPr txBox="1"/>
          <p:nvPr/>
        </p:nvSpPr>
        <p:spPr>
          <a:xfrm>
            <a:off x="2571736" y="4286256"/>
            <a:ext cx="2357454" cy="1323439"/>
          </a:xfrm>
          <a:prstGeom prst="rect">
            <a:avLst/>
          </a:prstGeom>
          <a:noFill/>
        </p:spPr>
        <p:txBody>
          <a:bodyPr wrap="square" rtlCol="0">
            <a:spAutoFit/>
          </a:bodyPr>
          <a:lstStyle/>
          <a:p>
            <a:r>
              <a:rPr lang="fr-FR" sz="1600" dirty="0" smtClean="0"/>
              <a:t>Un nouveau calque est crée avec la forme remplie. Un symbole à droite signale qu’il s'agit d’une forme vectorielle.  </a:t>
            </a:r>
            <a:endParaRPr lang="fr-FR" sz="1600" dirty="0"/>
          </a:p>
        </p:txBody>
      </p:sp>
    </p:spTree>
  </p:cSld>
  <p:clrMapOvr>
    <a:masterClrMapping/>
  </p:clrMapOvr>
  <p:transition>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072330" y="6357958"/>
            <a:ext cx="2895600" cy="365125"/>
          </a:xfrm>
        </p:spPr>
        <p:txBody>
          <a:bodyPr/>
          <a:lstStyle/>
          <a:p>
            <a:r>
              <a:rPr lang="fr-FR" dirty="0" smtClean="0"/>
              <a:t>J-Paul VIDAL</a:t>
            </a:r>
            <a:endParaRPr lang="fr-FR" dirty="0"/>
          </a:p>
        </p:txBody>
      </p:sp>
      <p:sp>
        <p:nvSpPr>
          <p:cNvPr id="7" name="ZoneTexte 6"/>
          <p:cNvSpPr txBox="1"/>
          <p:nvPr/>
        </p:nvSpPr>
        <p:spPr>
          <a:xfrm>
            <a:off x="571472" y="1071546"/>
            <a:ext cx="8001056" cy="646331"/>
          </a:xfrm>
          <a:prstGeom prst="rect">
            <a:avLst/>
          </a:prstGeom>
          <a:noFill/>
        </p:spPr>
        <p:txBody>
          <a:bodyPr wrap="square" rtlCol="0">
            <a:spAutoFit/>
          </a:bodyPr>
          <a:lstStyle/>
          <a:p>
            <a:r>
              <a:rPr lang="fr-FR" dirty="0" smtClean="0"/>
              <a:t>Créons un nouveau document. Remplir avec le pot de peinture avec la couleur de son choix.</a:t>
            </a:r>
            <a:endParaRPr lang="fr-FR" dirty="0"/>
          </a:p>
        </p:txBody>
      </p:sp>
      <p:pic>
        <p:nvPicPr>
          <p:cNvPr id="1026" name="Picture 2"/>
          <p:cNvPicPr>
            <a:picLocks noChangeAspect="1" noChangeArrowheads="1"/>
          </p:cNvPicPr>
          <p:nvPr/>
        </p:nvPicPr>
        <p:blipFill>
          <a:blip r:embed="rId2"/>
          <a:srcRect/>
          <a:stretch>
            <a:fillRect/>
          </a:stretch>
        </p:blipFill>
        <p:spPr bwMode="auto">
          <a:xfrm>
            <a:off x="1785918" y="1500174"/>
            <a:ext cx="6918433" cy="3643338"/>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357158" y="4857760"/>
            <a:ext cx="3163886" cy="1708721"/>
          </a:xfrm>
          <a:prstGeom prst="rect">
            <a:avLst/>
          </a:prstGeom>
          <a:noFill/>
          <a:ln w="9525">
            <a:noFill/>
            <a:miter lim="800000"/>
            <a:headEnd/>
            <a:tailEnd/>
          </a:ln>
          <a:effectLst/>
        </p:spPr>
      </p:pic>
      <p:sp>
        <p:nvSpPr>
          <p:cNvPr id="10" name="ZoneTexte 9"/>
          <p:cNvSpPr txBox="1"/>
          <p:nvPr/>
        </p:nvSpPr>
        <p:spPr>
          <a:xfrm>
            <a:off x="214282" y="2714620"/>
            <a:ext cx="1571636" cy="338554"/>
          </a:xfrm>
          <a:prstGeom prst="rect">
            <a:avLst/>
          </a:prstGeom>
          <a:noFill/>
        </p:spPr>
        <p:txBody>
          <a:bodyPr wrap="square" rtlCol="0">
            <a:spAutoFit/>
          </a:bodyPr>
          <a:lstStyle/>
          <a:p>
            <a:r>
              <a:rPr lang="fr-FR" sz="1600" dirty="0" smtClean="0"/>
              <a:t>Fichier Nouveau</a:t>
            </a:r>
            <a:endParaRPr lang="fr-FR" sz="1600" dirty="0"/>
          </a:p>
        </p:txBody>
      </p:sp>
      <p:cxnSp>
        <p:nvCxnSpPr>
          <p:cNvPr id="12" name="Connecteur droit avec flèche 11"/>
          <p:cNvCxnSpPr/>
          <p:nvPr/>
        </p:nvCxnSpPr>
        <p:spPr>
          <a:xfrm rot="5400000" flipH="1" flipV="1">
            <a:off x="1035819" y="1750207"/>
            <a:ext cx="1214446" cy="7143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rot="16200000" flipH="1">
            <a:off x="500034" y="3857628"/>
            <a:ext cx="1714512"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3643306" y="2643182"/>
            <a:ext cx="2286016" cy="646331"/>
          </a:xfrm>
          <a:prstGeom prst="rect">
            <a:avLst/>
          </a:prstGeom>
          <a:noFill/>
        </p:spPr>
        <p:txBody>
          <a:bodyPr wrap="square" rtlCol="0">
            <a:spAutoFit/>
          </a:bodyPr>
          <a:lstStyle/>
          <a:p>
            <a:r>
              <a:rPr lang="fr-FR" dirty="0" smtClean="0"/>
              <a:t>Pot de peinture</a:t>
            </a:r>
          </a:p>
          <a:p>
            <a:r>
              <a:rPr lang="fr-FR" dirty="0" smtClean="0"/>
              <a:t>couleur</a:t>
            </a:r>
            <a:endParaRPr lang="fr-FR" dirty="0"/>
          </a:p>
        </p:txBody>
      </p:sp>
      <p:cxnSp>
        <p:nvCxnSpPr>
          <p:cNvPr id="17" name="Connecteur droit avec flèche 16"/>
          <p:cNvCxnSpPr/>
          <p:nvPr/>
        </p:nvCxnSpPr>
        <p:spPr>
          <a:xfrm rot="10800000" flipV="1">
            <a:off x="1928794" y="2857496"/>
            <a:ext cx="178595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rot="10800000" flipV="1">
            <a:off x="1928794" y="3214686"/>
            <a:ext cx="1714512" cy="7858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4"/>
          <a:srcRect/>
          <a:stretch>
            <a:fillRect/>
          </a:stretch>
        </p:blipFill>
        <p:spPr bwMode="auto">
          <a:xfrm>
            <a:off x="4143372" y="4572008"/>
            <a:ext cx="2605086" cy="1810467"/>
          </a:xfrm>
          <a:prstGeom prst="rect">
            <a:avLst/>
          </a:prstGeom>
          <a:noFill/>
          <a:ln w="9525">
            <a:noFill/>
            <a:miter lim="800000"/>
            <a:headEnd/>
            <a:tailEnd/>
          </a:ln>
          <a:effectLst/>
        </p:spPr>
      </p:pic>
      <p:cxnSp>
        <p:nvCxnSpPr>
          <p:cNvPr id="22" name="Connecteur droit avec flèche 21"/>
          <p:cNvCxnSpPr/>
          <p:nvPr/>
        </p:nvCxnSpPr>
        <p:spPr>
          <a:xfrm>
            <a:off x="2000232" y="4071942"/>
            <a:ext cx="3571900" cy="10001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214282" y="0"/>
            <a:ext cx="8715436" cy="1015663"/>
          </a:xfrm>
          <a:prstGeom prst="rect">
            <a:avLst/>
          </a:prstGeom>
          <a:noFill/>
        </p:spPr>
        <p:txBody>
          <a:bodyPr wrap="square" rtlCol="0">
            <a:spAutoFit/>
          </a:bodyPr>
          <a:lstStyle/>
          <a:p>
            <a:r>
              <a:rPr lang="fr-FR" sz="2000" b="1" dirty="0" smtClean="0"/>
              <a:t>   Maintenant insérons une image. La démonstration suivante sera strictement identique aux trois méthodes de sélections précédentes.</a:t>
            </a:r>
          </a:p>
          <a:p>
            <a:r>
              <a:rPr lang="fr-FR" dirty="0" smtClean="0"/>
              <a:t>   </a:t>
            </a:r>
            <a:r>
              <a:rPr lang="fr-FR" u="sng" dirty="0" smtClean="0"/>
              <a:t>Utilisons pour la démonstration le première méthode</a:t>
            </a:r>
            <a:endParaRPr lang="fr-FR" u="sng" dirty="0"/>
          </a:p>
        </p:txBody>
      </p:sp>
    </p:spTree>
  </p:cSld>
  <p:clrMapOvr>
    <a:masterClrMapping/>
  </p:clrMapOvr>
  <p:transition>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000892" y="6357958"/>
            <a:ext cx="2895600" cy="365125"/>
          </a:xfrm>
        </p:spPr>
        <p:txBody>
          <a:bodyPr/>
          <a:lstStyle/>
          <a:p>
            <a:r>
              <a:rPr lang="fr-FR" dirty="0" smtClean="0"/>
              <a:t>J-Paul VIDAL</a:t>
            </a:r>
            <a:endParaRPr lang="fr-FR" dirty="0"/>
          </a:p>
        </p:txBody>
      </p:sp>
      <p:pic>
        <p:nvPicPr>
          <p:cNvPr id="2050" name="Picture 2"/>
          <p:cNvPicPr>
            <a:picLocks noChangeAspect="1" noChangeArrowheads="1"/>
          </p:cNvPicPr>
          <p:nvPr/>
        </p:nvPicPr>
        <p:blipFill>
          <a:blip r:embed="rId2"/>
          <a:srcRect/>
          <a:stretch>
            <a:fillRect/>
          </a:stretch>
        </p:blipFill>
        <p:spPr bwMode="auto">
          <a:xfrm>
            <a:off x="285720" y="142853"/>
            <a:ext cx="3929090" cy="2529856"/>
          </a:xfrm>
          <a:prstGeom prst="rect">
            <a:avLst/>
          </a:prstGeom>
          <a:noFill/>
          <a:ln w="9525">
            <a:noFill/>
            <a:miter lim="800000"/>
            <a:headEnd/>
            <a:tailEnd/>
          </a:ln>
          <a:effectLst/>
        </p:spPr>
      </p:pic>
      <p:sp>
        <p:nvSpPr>
          <p:cNvPr id="6" name="ZoneTexte 5"/>
          <p:cNvSpPr txBox="1"/>
          <p:nvPr/>
        </p:nvSpPr>
        <p:spPr>
          <a:xfrm>
            <a:off x="4286248" y="142852"/>
            <a:ext cx="4572032" cy="2554545"/>
          </a:xfrm>
          <a:prstGeom prst="rect">
            <a:avLst/>
          </a:prstGeom>
          <a:noFill/>
        </p:spPr>
        <p:txBody>
          <a:bodyPr wrap="square" rtlCol="0">
            <a:spAutoFit/>
          </a:bodyPr>
          <a:lstStyle/>
          <a:p>
            <a:r>
              <a:rPr lang="fr-FR" sz="1600" dirty="0" smtClean="0"/>
              <a:t>    Tracer une ellipse (pour un cercle: appuyer sur majuscule). Déplacer par barre espace, un trait verticale s’affiche pour signaler son centrage. Remplir avec une couleur quelconque mais différente du fond. </a:t>
            </a:r>
          </a:p>
          <a:p>
            <a:r>
              <a:rPr lang="fr-FR" sz="1600" dirty="0" smtClean="0"/>
              <a:t>   Créer un nouveau calque (calque de forme)  pour insérer la sélection. Ce calque activé, remplir la sélection avec le pot de peinture d’une couleur quelconque mais différente du fond.</a:t>
            </a:r>
          </a:p>
          <a:p>
            <a:r>
              <a:rPr lang="fr-FR" sz="1600" dirty="0" smtClean="0"/>
              <a:t>   Désélectionner.</a:t>
            </a:r>
            <a:endParaRPr lang="fr-FR" sz="1600" dirty="0"/>
          </a:p>
        </p:txBody>
      </p:sp>
      <p:pic>
        <p:nvPicPr>
          <p:cNvPr id="2053" name="Picture 5"/>
          <p:cNvPicPr>
            <a:picLocks noChangeAspect="1" noChangeArrowheads="1"/>
          </p:cNvPicPr>
          <p:nvPr/>
        </p:nvPicPr>
        <p:blipFill>
          <a:blip r:embed="rId3"/>
          <a:srcRect/>
          <a:stretch>
            <a:fillRect/>
          </a:stretch>
        </p:blipFill>
        <p:spPr bwMode="auto">
          <a:xfrm>
            <a:off x="357157" y="3214686"/>
            <a:ext cx="3820583" cy="2786082"/>
          </a:xfrm>
          <a:prstGeom prst="rect">
            <a:avLst/>
          </a:prstGeom>
          <a:noFill/>
          <a:ln w="9525">
            <a:noFill/>
            <a:miter lim="800000"/>
            <a:headEnd/>
            <a:tailEnd/>
          </a:ln>
          <a:effectLst/>
        </p:spPr>
      </p:pic>
      <p:pic>
        <p:nvPicPr>
          <p:cNvPr id="2054" name="Picture 6"/>
          <p:cNvPicPr>
            <a:picLocks noChangeAspect="1" noChangeArrowheads="1"/>
          </p:cNvPicPr>
          <p:nvPr/>
        </p:nvPicPr>
        <p:blipFill>
          <a:blip r:embed="rId4"/>
          <a:srcRect/>
          <a:stretch>
            <a:fillRect/>
          </a:stretch>
        </p:blipFill>
        <p:spPr bwMode="auto">
          <a:xfrm>
            <a:off x="2857488" y="3429000"/>
            <a:ext cx="1245700" cy="1285884"/>
          </a:xfrm>
          <a:prstGeom prst="rect">
            <a:avLst/>
          </a:prstGeom>
          <a:noFill/>
          <a:ln w="9525">
            <a:noFill/>
            <a:miter lim="800000"/>
            <a:headEnd/>
            <a:tailEnd/>
          </a:ln>
          <a:effectLst/>
        </p:spPr>
      </p:pic>
      <p:pic>
        <p:nvPicPr>
          <p:cNvPr id="2055" name="Picture 7"/>
          <p:cNvPicPr>
            <a:picLocks noChangeAspect="1" noChangeArrowheads="1"/>
          </p:cNvPicPr>
          <p:nvPr/>
        </p:nvPicPr>
        <p:blipFill>
          <a:blip r:embed="rId5"/>
          <a:srcRect/>
          <a:stretch>
            <a:fillRect/>
          </a:stretch>
        </p:blipFill>
        <p:spPr bwMode="auto">
          <a:xfrm>
            <a:off x="2857489" y="285728"/>
            <a:ext cx="1143008" cy="1091054"/>
          </a:xfrm>
          <a:prstGeom prst="rect">
            <a:avLst/>
          </a:prstGeom>
          <a:noFill/>
          <a:ln w="9525">
            <a:noFill/>
            <a:miter lim="800000"/>
            <a:headEnd/>
            <a:tailEnd/>
          </a:ln>
          <a:effectLst/>
        </p:spPr>
      </p:pic>
      <p:sp>
        <p:nvSpPr>
          <p:cNvPr id="13" name="ZoneTexte 12"/>
          <p:cNvSpPr txBox="1"/>
          <p:nvPr/>
        </p:nvSpPr>
        <p:spPr>
          <a:xfrm>
            <a:off x="4429124" y="3500438"/>
            <a:ext cx="3571900" cy="1077218"/>
          </a:xfrm>
          <a:prstGeom prst="rect">
            <a:avLst/>
          </a:prstGeom>
          <a:noFill/>
        </p:spPr>
        <p:txBody>
          <a:bodyPr wrap="square" rtlCol="0">
            <a:spAutoFit/>
          </a:bodyPr>
          <a:lstStyle/>
          <a:p>
            <a:r>
              <a:rPr lang="fr-FR" sz="1600" dirty="0" smtClean="0"/>
              <a:t>   On peut toujours modifier la sélection avec l’outil de déplacement et options de transfert cocher pour avoir les poignées. </a:t>
            </a:r>
            <a:endParaRPr lang="fr-FR" sz="1600" dirty="0"/>
          </a:p>
        </p:txBody>
      </p:sp>
      <p:pic>
        <p:nvPicPr>
          <p:cNvPr id="2056" name="Picture 8"/>
          <p:cNvPicPr>
            <a:picLocks noChangeAspect="1" noChangeArrowheads="1"/>
          </p:cNvPicPr>
          <p:nvPr/>
        </p:nvPicPr>
        <p:blipFill>
          <a:blip r:embed="rId6"/>
          <a:srcRect/>
          <a:stretch>
            <a:fillRect/>
          </a:stretch>
        </p:blipFill>
        <p:spPr bwMode="auto">
          <a:xfrm>
            <a:off x="4643438" y="4714884"/>
            <a:ext cx="3357586" cy="1839132"/>
          </a:xfrm>
          <a:prstGeom prst="rect">
            <a:avLst/>
          </a:prstGeom>
          <a:noFill/>
          <a:ln w="9525">
            <a:noFill/>
            <a:miter lim="800000"/>
            <a:headEnd/>
            <a:tailEnd/>
          </a:ln>
          <a:effectLst/>
        </p:spPr>
      </p:pic>
      <p:pic>
        <p:nvPicPr>
          <p:cNvPr id="2057" name="Picture 9"/>
          <p:cNvPicPr>
            <a:picLocks noChangeAspect="1" noChangeArrowheads="1"/>
          </p:cNvPicPr>
          <p:nvPr/>
        </p:nvPicPr>
        <p:blipFill>
          <a:blip r:embed="rId7"/>
          <a:srcRect/>
          <a:stretch>
            <a:fillRect/>
          </a:stretch>
        </p:blipFill>
        <p:spPr bwMode="auto">
          <a:xfrm>
            <a:off x="5643570" y="5286388"/>
            <a:ext cx="1658381" cy="642942"/>
          </a:xfrm>
          <a:prstGeom prst="rect">
            <a:avLst/>
          </a:prstGeom>
          <a:noFill/>
          <a:ln w="9525">
            <a:noFill/>
            <a:miter lim="800000"/>
            <a:headEnd/>
            <a:tailEnd/>
          </a:ln>
          <a:effectLst/>
        </p:spPr>
      </p:pic>
    </p:spTree>
  </p:cSld>
  <p:clrMapOvr>
    <a:masterClrMapping/>
  </p:clrMapOvr>
  <p:transition>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6929454" y="6492875"/>
            <a:ext cx="2895600" cy="365125"/>
          </a:xfrm>
        </p:spPr>
        <p:txBody>
          <a:bodyPr/>
          <a:lstStyle/>
          <a:p>
            <a:r>
              <a:rPr lang="fr-FR" dirty="0" smtClean="0"/>
              <a:t>J-Paul VIDAL</a:t>
            </a:r>
            <a:endParaRPr lang="fr-FR" dirty="0"/>
          </a:p>
        </p:txBody>
      </p:sp>
      <p:sp>
        <p:nvSpPr>
          <p:cNvPr id="5" name="ZoneTexte 4"/>
          <p:cNvSpPr txBox="1"/>
          <p:nvPr/>
        </p:nvSpPr>
        <p:spPr>
          <a:xfrm>
            <a:off x="4714876" y="357166"/>
            <a:ext cx="3500462" cy="923330"/>
          </a:xfrm>
          <a:prstGeom prst="rect">
            <a:avLst/>
          </a:prstGeom>
          <a:noFill/>
        </p:spPr>
        <p:txBody>
          <a:bodyPr wrap="square" rtlCol="0">
            <a:spAutoFit/>
          </a:bodyPr>
          <a:lstStyle/>
          <a:p>
            <a:r>
              <a:rPr lang="fr-FR" dirty="0" smtClean="0"/>
              <a:t>Choisir une image et la faire glisser dans la zone de travail. Elle se place au dessus du calque de forme.</a:t>
            </a:r>
            <a:endParaRPr lang="fr-FR" dirty="0"/>
          </a:p>
        </p:txBody>
      </p:sp>
      <p:pic>
        <p:nvPicPr>
          <p:cNvPr id="3074" name="Picture 2"/>
          <p:cNvPicPr>
            <a:picLocks noChangeAspect="1" noChangeArrowheads="1"/>
          </p:cNvPicPr>
          <p:nvPr/>
        </p:nvPicPr>
        <p:blipFill>
          <a:blip r:embed="rId2"/>
          <a:srcRect/>
          <a:stretch>
            <a:fillRect/>
          </a:stretch>
        </p:blipFill>
        <p:spPr bwMode="auto">
          <a:xfrm>
            <a:off x="345878" y="214290"/>
            <a:ext cx="4090771" cy="285752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4857752" y="1357298"/>
            <a:ext cx="1500198" cy="1332963"/>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5143504" y="3429000"/>
            <a:ext cx="3857652" cy="2999647"/>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a:srcRect/>
          <a:stretch>
            <a:fillRect/>
          </a:stretch>
        </p:blipFill>
        <p:spPr bwMode="auto">
          <a:xfrm>
            <a:off x="5072066" y="3500438"/>
            <a:ext cx="1432007" cy="1928826"/>
          </a:xfrm>
          <a:prstGeom prst="rect">
            <a:avLst/>
          </a:prstGeom>
          <a:noFill/>
          <a:ln w="9525">
            <a:noFill/>
            <a:miter lim="800000"/>
            <a:headEnd/>
            <a:tailEnd/>
          </a:ln>
          <a:effectLst/>
        </p:spPr>
      </p:pic>
      <p:sp>
        <p:nvSpPr>
          <p:cNvPr id="10" name="ZoneTexte 9"/>
          <p:cNvSpPr txBox="1"/>
          <p:nvPr/>
        </p:nvSpPr>
        <p:spPr>
          <a:xfrm>
            <a:off x="285720" y="3714752"/>
            <a:ext cx="4643470" cy="2339102"/>
          </a:xfrm>
          <a:prstGeom prst="rect">
            <a:avLst/>
          </a:prstGeom>
          <a:noFill/>
        </p:spPr>
        <p:txBody>
          <a:bodyPr wrap="square" rtlCol="0">
            <a:spAutoFit/>
          </a:bodyPr>
          <a:lstStyle/>
          <a:p>
            <a:r>
              <a:rPr lang="fr-FR" dirty="0" smtClean="0"/>
              <a:t>   </a:t>
            </a:r>
            <a:r>
              <a:rPr lang="fr-FR" sz="1600" dirty="0" smtClean="0"/>
              <a:t>On peut créer le masque d’écrêtage via le menu Claques ou en appuyant sur la touche Alt tout en cliquant en même temps sur la ligne qui sépare les 2 calques. Le curseur se transforme en un carré accompagné d’une flèche. Lâcher, le calque recule sur la droite et est maintenant accompagné d’une flèche.</a:t>
            </a:r>
          </a:p>
          <a:p>
            <a:r>
              <a:rPr lang="fr-FR" sz="1600" dirty="0" smtClean="0"/>
              <a:t>   l’intérêt du calque, c’est que l’image n’est pas collée dans le calque de forme, ce qui permet de l’ajuster  pour faire apparaitre le partie intéressante.</a:t>
            </a:r>
            <a:endParaRPr lang="fr-FR" sz="1600" dirty="0"/>
          </a:p>
        </p:txBody>
      </p:sp>
      <p:sp>
        <p:nvSpPr>
          <p:cNvPr id="11" name="ZoneTexte 10"/>
          <p:cNvSpPr txBox="1"/>
          <p:nvPr/>
        </p:nvSpPr>
        <p:spPr>
          <a:xfrm>
            <a:off x="7000892" y="3286124"/>
            <a:ext cx="500066" cy="369332"/>
          </a:xfrm>
          <a:prstGeom prst="rect">
            <a:avLst/>
          </a:prstGeom>
          <a:solidFill>
            <a:schemeClr val="accent2"/>
          </a:solidFill>
        </p:spPr>
        <p:txBody>
          <a:bodyPr wrap="square" rtlCol="0">
            <a:spAutoFit/>
          </a:bodyPr>
          <a:lstStyle/>
          <a:p>
            <a:r>
              <a:rPr lang="fr-FR" b="1" dirty="0" smtClean="0"/>
              <a:t>Alt</a:t>
            </a:r>
            <a:endParaRPr lang="fr-FR" b="1" dirty="0"/>
          </a:p>
        </p:txBody>
      </p:sp>
      <p:sp>
        <p:nvSpPr>
          <p:cNvPr id="12" name="ZoneTexte 11"/>
          <p:cNvSpPr txBox="1"/>
          <p:nvPr/>
        </p:nvSpPr>
        <p:spPr>
          <a:xfrm>
            <a:off x="7072330" y="3643314"/>
            <a:ext cx="428628" cy="400110"/>
          </a:xfrm>
          <a:prstGeom prst="rect">
            <a:avLst/>
          </a:prstGeom>
          <a:noFill/>
        </p:spPr>
        <p:txBody>
          <a:bodyPr wrap="square" rtlCol="0">
            <a:spAutoFit/>
          </a:bodyPr>
          <a:lstStyle/>
          <a:p>
            <a:r>
              <a:rPr lang="fr-FR" sz="2000" b="1" dirty="0" smtClean="0"/>
              <a:t>+</a:t>
            </a:r>
            <a:endParaRPr lang="fr-FR" sz="2000" b="1" dirty="0"/>
          </a:p>
        </p:txBody>
      </p:sp>
      <p:sp>
        <p:nvSpPr>
          <p:cNvPr id="13" name="ZoneTexte 12"/>
          <p:cNvSpPr txBox="1"/>
          <p:nvPr/>
        </p:nvSpPr>
        <p:spPr>
          <a:xfrm>
            <a:off x="6715140" y="3929066"/>
            <a:ext cx="1428760" cy="369332"/>
          </a:xfrm>
          <a:prstGeom prst="rect">
            <a:avLst/>
          </a:prstGeom>
          <a:noFill/>
        </p:spPr>
        <p:txBody>
          <a:bodyPr wrap="square" rtlCol="0">
            <a:spAutoFit/>
          </a:bodyPr>
          <a:lstStyle/>
          <a:p>
            <a:r>
              <a:rPr lang="fr-FR" dirty="0" smtClean="0"/>
              <a:t>Curseur ici</a:t>
            </a:r>
            <a:endParaRPr lang="fr-FR" dirty="0"/>
          </a:p>
        </p:txBody>
      </p:sp>
      <p:cxnSp>
        <p:nvCxnSpPr>
          <p:cNvPr id="15" name="Connecteur droit avec flèche 14"/>
          <p:cNvCxnSpPr>
            <a:stCxn id="13" idx="1"/>
          </p:cNvCxnSpPr>
          <p:nvPr/>
        </p:nvCxnSpPr>
        <p:spPr>
          <a:xfrm rot="10800000" flipV="1">
            <a:off x="6215074" y="4113732"/>
            <a:ext cx="500066" cy="24396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6929454" y="6492875"/>
            <a:ext cx="2895600" cy="365125"/>
          </a:xfrm>
        </p:spPr>
        <p:txBody>
          <a:bodyPr/>
          <a:lstStyle/>
          <a:p>
            <a:r>
              <a:rPr lang="fr-FR" dirty="0" smtClean="0"/>
              <a:t>J-Paul VIDAL</a:t>
            </a:r>
            <a:endParaRPr lang="fr-FR" dirty="0"/>
          </a:p>
        </p:txBody>
      </p:sp>
      <p:sp>
        <p:nvSpPr>
          <p:cNvPr id="5" name="ZoneTexte 4"/>
          <p:cNvSpPr txBox="1"/>
          <p:nvPr/>
        </p:nvSpPr>
        <p:spPr>
          <a:xfrm>
            <a:off x="214282" y="214290"/>
            <a:ext cx="6786610" cy="369332"/>
          </a:xfrm>
          <a:prstGeom prst="rect">
            <a:avLst/>
          </a:prstGeom>
          <a:noFill/>
        </p:spPr>
        <p:txBody>
          <a:bodyPr wrap="square" rtlCol="0">
            <a:spAutoFit/>
          </a:bodyPr>
          <a:lstStyle/>
          <a:p>
            <a:r>
              <a:rPr lang="fr-FR" b="1" dirty="0" smtClean="0"/>
              <a:t>Faire ressortir le haut du clocher pour une présentation plus sympa.</a:t>
            </a:r>
            <a:endParaRPr lang="fr-FR" b="1" dirty="0"/>
          </a:p>
        </p:txBody>
      </p:sp>
      <p:sp>
        <p:nvSpPr>
          <p:cNvPr id="6" name="ZoneTexte 5"/>
          <p:cNvSpPr txBox="1"/>
          <p:nvPr/>
        </p:nvSpPr>
        <p:spPr>
          <a:xfrm>
            <a:off x="214282" y="928670"/>
            <a:ext cx="5572164" cy="1200329"/>
          </a:xfrm>
          <a:prstGeom prst="rect">
            <a:avLst/>
          </a:prstGeom>
          <a:noFill/>
        </p:spPr>
        <p:txBody>
          <a:bodyPr wrap="square" rtlCol="0">
            <a:spAutoFit/>
          </a:bodyPr>
          <a:lstStyle/>
          <a:p>
            <a:r>
              <a:rPr lang="fr-FR" dirty="0" smtClean="0"/>
              <a:t>Soit on fait une copie de l’image entière par </a:t>
            </a:r>
            <a:r>
              <a:rPr lang="fr-FR" b="1" dirty="0" smtClean="0"/>
              <a:t>Ctrl + J</a:t>
            </a:r>
          </a:p>
          <a:p>
            <a:r>
              <a:rPr lang="fr-FR" dirty="0" smtClean="0"/>
              <a:t>Soit on sélectionne avec </a:t>
            </a:r>
            <a:r>
              <a:rPr lang="fr-FR" b="1" dirty="0" smtClean="0"/>
              <a:t>l’outil lasso </a:t>
            </a:r>
            <a:r>
              <a:rPr lang="fr-FR" dirty="0" smtClean="0"/>
              <a:t>approximativement le clocher. Un clic droit sur la sélection et </a:t>
            </a:r>
            <a:r>
              <a:rPr lang="fr-FR" b="1" dirty="0" smtClean="0"/>
              <a:t>calque par copier </a:t>
            </a:r>
            <a:endParaRPr lang="fr-FR" b="1" dirty="0"/>
          </a:p>
        </p:txBody>
      </p:sp>
      <p:pic>
        <p:nvPicPr>
          <p:cNvPr id="4098" name="Picture 2"/>
          <p:cNvPicPr>
            <a:picLocks noChangeAspect="1" noChangeArrowheads="1"/>
          </p:cNvPicPr>
          <p:nvPr/>
        </p:nvPicPr>
        <p:blipFill>
          <a:blip r:embed="rId2" cstate="print"/>
          <a:srcRect/>
          <a:stretch>
            <a:fillRect/>
          </a:stretch>
        </p:blipFill>
        <p:spPr bwMode="auto">
          <a:xfrm>
            <a:off x="5857884" y="811201"/>
            <a:ext cx="2643206" cy="1703154"/>
          </a:xfrm>
          <a:prstGeom prst="rect">
            <a:avLst/>
          </a:prstGeom>
          <a:noFill/>
          <a:ln w="9525">
            <a:noFill/>
            <a:miter lim="800000"/>
            <a:headEnd/>
            <a:tailEnd/>
          </a:ln>
          <a:effectLst/>
        </p:spPr>
      </p:pic>
      <p:sp>
        <p:nvSpPr>
          <p:cNvPr id="8" name="ZoneTexte 7"/>
          <p:cNvSpPr txBox="1"/>
          <p:nvPr/>
        </p:nvSpPr>
        <p:spPr>
          <a:xfrm>
            <a:off x="214282" y="2643182"/>
            <a:ext cx="5286412" cy="1200329"/>
          </a:xfrm>
          <a:prstGeom prst="rect">
            <a:avLst/>
          </a:prstGeom>
          <a:noFill/>
        </p:spPr>
        <p:txBody>
          <a:bodyPr wrap="square" rtlCol="0">
            <a:spAutoFit/>
          </a:bodyPr>
          <a:lstStyle/>
          <a:p>
            <a:r>
              <a:rPr lang="fr-FR" dirty="0" smtClean="0"/>
              <a:t>  Sélectionner soit avec les couches ou plage de couleurs pour ne garder que le clocher. Créer un masque de fusion et au pinceau </a:t>
            </a:r>
            <a:r>
              <a:rPr lang="fr-FR" dirty="0" smtClean="0"/>
              <a:t>retirer </a:t>
            </a:r>
            <a:r>
              <a:rPr lang="fr-FR" dirty="0" smtClean="0"/>
              <a:t>tout</a:t>
            </a:r>
          </a:p>
          <a:p>
            <a:r>
              <a:rPr lang="fr-FR" dirty="0" smtClean="0"/>
              <a:t> ce qui ne concerne pas le clocher. </a:t>
            </a:r>
            <a:endParaRPr lang="fr-FR" dirty="0"/>
          </a:p>
        </p:txBody>
      </p:sp>
      <p:pic>
        <p:nvPicPr>
          <p:cNvPr id="4099" name="Picture 3"/>
          <p:cNvPicPr>
            <a:picLocks noChangeAspect="1" noChangeArrowheads="1"/>
          </p:cNvPicPr>
          <p:nvPr/>
        </p:nvPicPr>
        <p:blipFill>
          <a:blip r:embed="rId3" cstate="print"/>
          <a:srcRect/>
          <a:stretch>
            <a:fillRect/>
          </a:stretch>
        </p:blipFill>
        <p:spPr bwMode="auto">
          <a:xfrm>
            <a:off x="5857884" y="2674180"/>
            <a:ext cx="2643206" cy="1754952"/>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a:srcRect/>
          <a:stretch>
            <a:fillRect/>
          </a:stretch>
        </p:blipFill>
        <p:spPr bwMode="auto">
          <a:xfrm>
            <a:off x="4572000" y="3357562"/>
            <a:ext cx="1071570" cy="1269343"/>
          </a:xfrm>
          <a:prstGeom prst="rect">
            <a:avLst/>
          </a:prstGeom>
          <a:noFill/>
          <a:ln w="9525">
            <a:noFill/>
            <a:miter lim="800000"/>
            <a:headEnd/>
            <a:tailEnd/>
          </a:ln>
          <a:effectLst/>
        </p:spPr>
      </p:pic>
      <p:sp>
        <p:nvSpPr>
          <p:cNvPr id="11" name="ZoneTexte 10"/>
          <p:cNvSpPr txBox="1"/>
          <p:nvPr/>
        </p:nvSpPr>
        <p:spPr>
          <a:xfrm>
            <a:off x="2285984" y="3786190"/>
            <a:ext cx="2071702" cy="338554"/>
          </a:xfrm>
          <a:prstGeom prst="rect">
            <a:avLst/>
          </a:prstGeom>
          <a:noFill/>
        </p:spPr>
        <p:txBody>
          <a:bodyPr wrap="square" rtlCol="0">
            <a:spAutoFit/>
          </a:bodyPr>
          <a:lstStyle/>
          <a:p>
            <a:r>
              <a:rPr lang="fr-FR" sz="1600" b="1" dirty="0" smtClean="0"/>
              <a:t>Masque de fusion</a:t>
            </a:r>
            <a:endParaRPr lang="fr-FR" sz="1600" b="1" dirty="0"/>
          </a:p>
        </p:txBody>
      </p:sp>
      <p:cxnSp>
        <p:nvCxnSpPr>
          <p:cNvPr id="13" name="Connecteur droit avec flèche 12"/>
          <p:cNvCxnSpPr/>
          <p:nvPr/>
        </p:nvCxnSpPr>
        <p:spPr>
          <a:xfrm flipV="1">
            <a:off x="3929058" y="3714752"/>
            <a:ext cx="1143008" cy="214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285720" y="4429132"/>
            <a:ext cx="3643338" cy="1200329"/>
          </a:xfrm>
          <a:prstGeom prst="rect">
            <a:avLst/>
          </a:prstGeom>
          <a:noFill/>
        </p:spPr>
        <p:txBody>
          <a:bodyPr wrap="square" rtlCol="0">
            <a:spAutoFit/>
          </a:bodyPr>
          <a:lstStyle/>
          <a:p>
            <a:r>
              <a:rPr lang="fr-FR" dirty="0" smtClean="0"/>
              <a:t>Pour finir, mettre un cadre au calque de forme en le sélectionnant. Cliquer sur la bande bleue pour ouvrir la style de calque.</a:t>
            </a:r>
            <a:endParaRPr lang="fr-FR" dirty="0"/>
          </a:p>
        </p:txBody>
      </p:sp>
      <p:pic>
        <p:nvPicPr>
          <p:cNvPr id="4101" name="Picture 5"/>
          <p:cNvPicPr>
            <a:picLocks noChangeAspect="1" noChangeArrowheads="1"/>
          </p:cNvPicPr>
          <p:nvPr/>
        </p:nvPicPr>
        <p:blipFill>
          <a:blip r:embed="rId5" cstate="print"/>
          <a:srcRect/>
          <a:stretch>
            <a:fillRect/>
          </a:stretch>
        </p:blipFill>
        <p:spPr bwMode="auto">
          <a:xfrm>
            <a:off x="2357422" y="5357826"/>
            <a:ext cx="1857388" cy="1086980"/>
          </a:xfrm>
          <a:prstGeom prst="rect">
            <a:avLst/>
          </a:prstGeom>
          <a:noFill/>
          <a:ln w="9525">
            <a:noFill/>
            <a:miter lim="800000"/>
            <a:headEnd/>
            <a:tailEnd/>
          </a:ln>
          <a:effectLst/>
        </p:spPr>
      </p:pic>
      <p:pic>
        <p:nvPicPr>
          <p:cNvPr id="4102" name="Picture 6"/>
          <p:cNvPicPr>
            <a:picLocks noChangeAspect="1" noChangeArrowheads="1"/>
          </p:cNvPicPr>
          <p:nvPr/>
        </p:nvPicPr>
        <p:blipFill>
          <a:blip r:embed="rId6" cstate="print"/>
          <a:srcRect/>
          <a:stretch>
            <a:fillRect/>
          </a:stretch>
        </p:blipFill>
        <p:spPr bwMode="auto">
          <a:xfrm>
            <a:off x="5857884" y="4643446"/>
            <a:ext cx="2643206" cy="1831602"/>
          </a:xfrm>
          <a:prstGeom prst="rect">
            <a:avLst/>
          </a:prstGeom>
          <a:noFill/>
          <a:ln w="9525">
            <a:noFill/>
            <a:miter lim="800000"/>
            <a:headEnd/>
            <a:tailEnd/>
          </a:ln>
          <a:effectLst/>
        </p:spPr>
      </p:pic>
      <p:pic>
        <p:nvPicPr>
          <p:cNvPr id="4103" name="Picture 7"/>
          <p:cNvPicPr>
            <a:picLocks noChangeAspect="1" noChangeArrowheads="1"/>
          </p:cNvPicPr>
          <p:nvPr/>
        </p:nvPicPr>
        <p:blipFill>
          <a:blip r:embed="rId7"/>
          <a:srcRect/>
          <a:stretch>
            <a:fillRect/>
          </a:stretch>
        </p:blipFill>
        <p:spPr bwMode="auto">
          <a:xfrm>
            <a:off x="4429124" y="5214950"/>
            <a:ext cx="1231685" cy="1136648"/>
          </a:xfrm>
          <a:prstGeom prst="rect">
            <a:avLst/>
          </a:prstGeom>
          <a:noFill/>
          <a:ln w="9525">
            <a:noFill/>
            <a:miter lim="800000"/>
            <a:headEnd/>
            <a:tailEnd/>
          </a:ln>
          <a:effectLst/>
        </p:spPr>
      </p:pic>
      <p:sp>
        <p:nvSpPr>
          <p:cNvPr id="18" name="Ellipse 17"/>
          <p:cNvSpPr/>
          <p:nvPr/>
        </p:nvSpPr>
        <p:spPr>
          <a:xfrm>
            <a:off x="4429124" y="6072206"/>
            <a:ext cx="571504" cy="3571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6715140" y="6492875"/>
            <a:ext cx="2895600" cy="365125"/>
          </a:xfrm>
        </p:spPr>
        <p:txBody>
          <a:bodyPr/>
          <a:lstStyle/>
          <a:p>
            <a:r>
              <a:rPr lang="fr-FR" dirty="0" smtClean="0"/>
              <a:t>J-Paul VIDAL</a:t>
            </a:r>
            <a:endParaRPr lang="fr-FR" dirty="0"/>
          </a:p>
        </p:txBody>
      </p:sp>
      <p:pic>
        <p:nvPicPr>
          <p:cNvPr id="5" name="Picture 5"/>
          <p:cNvPicPr>
            <a:picLocks noChangeAspect="1" noChangeArrowheads="1"/>
          </p:cNvPicPr>
          <p:nvPr/>
        </p:nvPicPr>
        <p:blipFill>
          <a:blip r:embed="rId2"/>
          <a:srcRect/>
          <a:stretch>
            <a:fillRect/>
          </a:stretch>
        </p:blipFill>
        <p:spPr bwMode="auto">
          <a:xfrm>
            <a:off x="142844" y="857232"/>
            <a:ext cx="2225705" cy="1500198"/>
          </a:xfrm>
          <a:prstGeom prst="rect">
            <a:avLst/>
          </a:prstGeom>
          <a:noFill/>
          <a:ln w="9525">
            <a:noFill/>
            <a:miter lim="800000"/>
            <a:headEnd/>
            <a:tailEnd/>
          </a:ln>
          <a:effectLst/>
        </p:spPr>
      </p:pic>
      <p:pic>
        <p:nvPicPr>
          <p:cNvPr id="6" name="Picture 6"/>
          <p:cNvPicPr>
            <a:picLocks noChangeAspect="1" noChangeArrowheads="1"/>
          </p:cNvPicPr>
          <p:nvPr/>
        </p:nvPicPr>
        <p:blipFill>
          <a:blip r:embed="rId3"/>
          <a:srcRect/>
          <a:stretch>
            <a:fillRect/>
          </a:stretch>
        </p:blipFill>
        <p:spPr bwMode="auto">
          <a:xfrm>
            <a:off x="2428860" y="857232"/>
            <a:ext cx="2500330" cy="1702261"/>
          </a:xfrm>
          <a:prstGeom prst="rect">
            <a:avLst/>
          </a:prstGeom>
          <a:noFill/>
          <a:ln w="9525">
            <a:noFill/>
            <a:miter lim="800000"/>
            <a:headEnd/>
            <a:tailEnd/>
          </a:ln>
          <a:effectLst/>
        </p:spPr>
      </p:pic>
      <p:pic>
        <p:nvPicPr>
          <p:cNvPr id="7" name="Picture 7"/>
          <p:cNvPicPr>
            <a:picLocks noChangeAspect="1" noChangeArrowheads="1"/>
          </p:cNvPicPr>
          <p:nvPr/>
        </p:nvPicPr>
        <p:blipFill>
          <a:blip r:embed="rId4"/>
          <a:srcRect/>
          <a:stretch>
            <a:fillRect/>
          </a:stretch>
        </p:blipFill>
        <p:spPr bwMode="auto">
          <a:xfrm>
            <a:off x="5072066" y="1071546"/>
            <a:ext cx="1898088" cy="1928826"/>
          </a:xfrm>
          <a:prstGeom prst="rect">
            <a:avLst/>
          </a:prstGeom>
          <a:noFill/>
          <a:ln w="9525">
            <a:noFill/>
            <a:miter lim="800000"/>
            <a:headEnd/>
            <a:tailEnd/>
          </a:ln>
          <a:effectLst/>
        </p:spPr>
      </p:pic>
      <p:pic>
        <p:nvPicPr>
          <p:cNvPr id="8" name="Picture 8"/>
          <p:cNvPicPr>
            <a:picLocks noChangeAspect="1" noChangeArrowheads="1"/>
          </p:cNvPicPr>
          <p:nvPr/>
        </p:nvPicPr>
        <p:blipFill>
          <a:blip r:embed="rId5"/>
          <a:srcRect/>
          <a:stretch>
            <a:fillRect/>
          </a:stretch>
        </p:blipFill>
        <p:spPr bwMode="auto">
          <a:xfrm>
            <a:off x="7429520" y="1214422"/>
            <a:ext cx="928694" cy="1255699"/>
          </a:xfrm>
          <a:prstGeom prst="rect">
            <a:avLst/>
          </a:prstGeom>
          <a:noFill/>
          <a:ln w="9525">
            <a:noFill/>
            <a:miter lim="800000"/>
            <a:headEnd/>
            <a:tailEnd/>
          </a:ln>
          <a:effectLst/>
        </p:spPr>
      </p:pic>
      <p:pic>
        <p:nvPicPr>
          <p:cNvPr id="9" name="Picture 9"/>
          <p:cNvPicPr>
            <a:picLocks noChangeAspect="1" noChangeArrowheads="1"/>
          </p:cNvPicPr>
          <p:nvPr/>
        </p:nvPicPr>
        <p:blipFill>
          <a:blip r:embed="rId6"/>
          <a:srcRect/>
          <a:stretch>
            <a:fillRect/>
          </a:stretch>
        </p:blipFill>
        <p:spPr bwMode="auto">
          <a:xfrm>
            <a:off x="428596" y="5072074"/>
            <a:ext cx="4268788" cy="1564764"/>
          </a:xfrm>
          <a:prstGeom prst="rect">
            <a:avLst/>
          </a:prstGeom>
          <a:noFill/>
          <a:ln w="9525">
            <a:noFill/>
            <a:miter lim="800000"/>
            <a:headEnd/>
            <a:tailEnd/>
          </a:ln>
          <a:effectLst/>
        </p:spPr>
      </p:pic>
      <p:sp>
        <p:nvSpPr>
          <p:cNvPr id="10" name="Rectangle 9"/>
          <p:cNvSpPr/>
          <p:nvPr/>
        </p:nvSpPr>
        <p:spPr>
          <a:xfrm>
            <a:off x="214282" y="428604"/>
            <a:ext cx="5072098" cy="461665"/>
          </a:xfrm>
          <a:prstGeom prst="rect">
            <a:avLst/>
          </a:prstGeom>
        </p:spPr>
        <p:txBody>
          <a:bodyPr wrap="square">
            <a:spAutoFit/>
          </a:bodyPr>
          <a:lstStyle/>
          <a:p>
            <a:r>
              <a:rPr lang="fr-FR" sz="2400" b="1" dirty="0" smtClean="0"/>
              <a:t>3 </a:t>
            </a:r>
            <a:r>
              <a:rPr lang="fr-FR" sz="2400" b="1" dirty="0" err="1" smtClean="0"/>
              <a:t>ème</a:t>
            </a:r>
            <a:r>
              <a:rPr lang="fr-FR" sz="2400" b="1" dirty="0" smtClean="0"/>
              <a:t> exemple: outil sélection rapide.</a:t>
            </a:r>
            <a:endParaRPr lang="fr-FR" sz="2400" b="1" dirty="0"/>
          </a:p>
        </p:txBody>
      </p:sp>
      <p:sp>
        <p:nvSpPr>
          <p:cNvPr id="11" name="Rectangle 10"/>
          <p:cNvSpPr/>
          <p:nvPr/>
        </p:nvSpPr>
        <p:spPr>
          <a:xfrm>
            <a:off x="571472" y="2786058"/>
            <a:ext cx="7929618" cy="2031325"/>
          </a:xfrm>
          <a:prstGeom prst="rect">
            <a:avLst/>
          </a:prstGeom>
          <a:ln w="19050">
            <a:noFill/>
          </a:ln>
        </p:spPr>
        <p:txBody>
          <a:bodyPr wrap="square">
            <a:spAutoFit/>
          </a:bodyPr>
          <a:lstStyle/>
          <a:p>
            <a:pPr>
              <a:buFontTx/>
              <a:buChar char="-"/>
            </a:pPr>
            <a:r>
              <a:rPr lang="fr-FR" dirty="0" smtClean="0"/>
              <a:t>Choisir l’outil sélection rapide.</a:t>
            </a:r>
          </a:p>
          <a:p>
            <a:pPr>
              <a:buFontTx/>
              <a:buChar char="-"/>
            </a:pPr>
            <a:r>
              <a:rPr lang="fr-FR" dirty="0" smtClean="0"/>
              <a:t> Sélectionner l’affiche en étant au plus près du contour. Si dépassement, appui sur ALT et le curseur affiche un rond avec un – à l’intérieur. La sélection s’affiche en pointillés. Pour être certain d’obtenir une sélection parfaite il faut modifier la sélection par une dilatation de 5 Px.    SELECTION             MODIFIER              DILATER</a:t>
            </a:r>
          </a:p>
          <a:p>
            <a:r>
              <a:rPr lang="fr-FR" dirty="0"/>
              <a:t> </a:t>
            </a:r>
            <a:r>
              <a:rPr lang="fr-FR" dirty="0" smtClean="0"/>
              <a:t>dans la boite de dialogue inscrire 5 pixels (la sélection est augmentée d’autant)</a:t>
            </a:r>
          </a:p>
          <a:p>
            <a:pPr>
              <a:buFontTx/>
              <a:buChar char="-"/>
            </a:pPr>
            <a:r>
              <a:rPr lang="fr-FR" dirty="0" smtClean="0"/>
              <a:t> EDITION          REMPLIR     dans la boite de dialogue « </a:t>
            </a:r>
            <a:r>
              <a:rPr lang="fr-FR" b="1" dirty="0" smtClean="0">
                <a:solidFill>
                  <a:schemeClr val="accent1"/>
                </a:solidFill>
              </a:rPr>
              <a:t>contenu pris en compte</a:t>
            </a:r>
            <a:r>
              <a:rPr lang="fr-FR" dirty="0" smtClean="0"/>
              <a:t> »   </a:t>
            </a:r>
            <a:endParaRPr lang="fr-FR" dirty="0"/>
          </a:p>
        </p:txBody>
      </p:sp>
      <p:pic>
        <p:nvPicPr>
          <p:cNvPr id="4098" name="Picture 2"/>
          <p:cNvPicPr>
            <a:picLocks noChangeAspect="1" noChangeArrowheads="1"/>
          </p:cNvPicPr>
          <p:nvPr/>
        </p:nvPicPr>
        <p:blipFill>
          <a:blip r:embed="rId7"/>
          <a:srcRect/>
          <a:stretch>
            <a:fillRect/>
          </a:stretch>
        </p:blipFill>
        <p:spPr bwMode="auto">
          <a:xfrm>
            <a:off x="6000760" y="142852"/>
            <a:ext cx="3019429" cy="962103"/>
          </a:xfrm>
          <a:prstGeom prst="rect">
            <a:avLst/>
          </a:prstGeom>
          <a:noFill/>
          <a:ln w="9525">
            <a:noFill/>
            <a:miter lim="800000"/>
            <a:headEnd/>
            <a:tailEnd/>
          </a:ln>
          <a:effectLst/>
        </p:spPr>
      </p:pic>
      <p:cxnSp>
        <p:nvCxnSpPr>
          <p:cNvPr id="14" name="Connecteur droit avec flèche 13"/>
          <p:cNvCxnSpPr/>
          <p:nvPr/>
        </p:nvCxnSpPr>
        <p:spPr>
          <a:xfrm>
            <a:off x="5286380" y="4071942"/>
            <a:ext cx="571504"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a:off x="6858016" y="4071942"/>
            <a:ext cx="71438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1571604" y="4643446"/>
            <a:ext cx="500066"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4857752" y="5643578"/>
            <a:ext cx="3857652" cy="369332"/>
          </a:xfrm>
          <a:prstGeom prst="rect">
            <a:avLst/>
          </a:prstGeom>
          <a:noFill/>
        </p:spPr>
        <p:txBody>
          <a:bodyPr wrap="square" rtlCol="0">
            <a:spAutoFit/>
          </a:bodyPr>
          <a:lstStyle/>
          <a:p>
            <a:r>
              <a:rPr lang="fr-FR" b="1" dirty="0" smtClean="0"/>
              <a:t>Le mur remis en état</a:t>
            </a:r>
            <a:endParaRPr lang="fr-FR" b="1" dirty="0"/>
          </a:p>
        </p:txBody>
      </p:sp>
    </p:spTree>
  </p:cSld>
  <p:clrMapOvr>
    <a:masterClrMapping/>
  </p:clrMapOvr>
  <p:transition>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428728" y="2357430"/>
            <a:ext cx="5200828" cy="4051301"/>
          </a:xfrm>
          <a:prstGeom prst="rect">
            <a:avLst/>
          </a:prstGeom>
          <a:noFill/>
          <a:ln w="9525">
            <a:noFill/>
            <a:miter lim="800000"/>
            <a:headEnd/>
            <a:tailEnd/>
          </a:ln>
          <a:effectLst/>
        </p:spPr>
      </p:pic>
      <p:sp>
        <p:nvSpPr>
          <p:cNvPr id="4" name="Espace réservé du pied de page 3"/>
          <p:cNvSpPr>
            <a:spLocks noGrp="1"/>
          </p:cNvSpPr>
          <p:nvPr>
            <p:ph type="ftr" sz="quarter" idx="11"/>
          </p:nvPr>
        </p:nvSpPr>
        <p:spPr>
          <a:xfrm>
            <a:off x="7000892" y="6492875"/>
            <a:ext cx="2895600" cy="365125"/>
          </a:xfrm>
        </p:spPr>
        <p:txBody>
          <a:bodyPr/>
          <a:lstStyle/>
          <a:p>
            <a:r>
              <a:rPr lang="fr-FR" dirty="0" smtClean="0"/>
              <a:t>J-Paul VIDAL</a:t>
            </a:r>
            <a:endParaRPr lang="fr-FR" dirty="0"/>
          </a:p>
        </p:txBody>
      </p:sp>
      <p:sp>
        <p:nvSpPr>
          <p:cNvPr id="6" name="ZoneTexte 5"/>
          <p:cNvSpPr txBox="1"/>
          <p:nvPr/>
        </p:nvSpPr>
        <p:spPr>
          <a:xfrm>
            <a:off x="142844" y="71414"/>
            <a:ext cx="9001156" cy="923330"/>
          </a:xfrm>
          <a:prstGeom prst="rect">
            <a:avLst/>
          </a:prstGeom>
          <a:noFill/>
        </p:spPr>
        <p:txBody>
          <a:bodyPr wrap="square" rtlCol="0">
            <a:spAutoFit/>
          </a:bodyPr>
          <a:lstStyle/>
          <a:p>
            <a:r>
              <a:rPr lang="fr-FR" dirty="0" smtClean="0"/>
              <a:t>   Pour gagner du temps, on peut utiliser les outils vectoriels en choisissant Forme dans la barre des options en haut. Un nouveau calque s’installe en haut de la pile des calque avec la forme choisie. </a:t>
            </a:r>
            <a:endParaRPr lang="fr-FR" dirty="0"/>
          </a:p>
        </p:txBody>
      </p:sp>
      <p:sp>
        <p:nvSpPr>
          <p:cNvPr id="8" name="ZoneTexte 7"/>
          <p:cNvSpPr txBox="1"/>
          <p:nvPr/>
        </p:nvSpPr>
        <p:spPr>
          <a:xfrm>
            <a:off x="285720" y="928670"/>
            <a:ext cx="6215106" cy="369332"/>
          </a:xfrm>
          <a:prstGeom prst="rect">
            <a:avLst/>
          </a:prstGeom>
          <a:noFill/>
        </p:spPr>
        <p:txBody>
          <a:bodyPr wrap="square" rtlCol="0">
            <a:spAutoFit/>
          </a:bodyPr>
          <a:lstStyle/>
          <a:p>
            <a:r>
              <a:rPr lang="fr-FR" dirty="0" smtClean="0"/>
              <a:t>Créer un nouveau projet avec un fond uni apporter une image.</a:t>
            </a:r>
            <a:endParaRPr lang="fr-FR" dirty="0"/>
          </a:p>
        </p:txBody>
      </p:sp>
      <p:sp>
        <p:nvSpPr>
          <p:cNvPr id="9" name="ZoneTexte 8"/>
          <p:cNvSpPr txBox="1"/>
          <p:nvPr/>
        </p:nvSpPr>
        <p:spPr>
          <a:xfrm>
            <a:off x="142844" y="1285860"/>
            <a:ext cx="8715436" cy="646331"/>
          </a:xfrm>
          <a:prstGeom prst="rect">
            <a:avLst/>
          </a:prstGeom>
          <a:noFill/>
        </p:spPr>
        <p:txBody>
          <a:bodyPr wrap="square" rtlCol="0">
            <a:spAutoFit/>
          </a:bodyPr>
          <a:lstStyle/>
          <a:p>
            <a:r>
              <a:rPr lang="fr-FR" dirty="0" smtClean="0"/>
              <a:t>    Tracer un rond plein (couleur quelconque) en maintenant Majuscule enfoncé. Se servir de l’image pour le cadrage. Le calque de forme est crée immédiatement.</a:t>
            </a:r>
            <a:endParaRPr lang="fr-FR" dirty="0"/>
          </a:p>
        </p:txBody>
      </p:sp>
      <p:pic>
        <p:nvPicPr>
          <p:cNvPr id="1028" name="Picture 4"/>
          <p:cNvPicPr>
            <a:picLocks noChangeAspect="1" noChangeArrowheads="1"/>
          </p:cNvPicPr>
          <p:nvPr/>
        </p:nvPicPr>
        <p:blipFill>
          <a:blip r:embed="rId3"/>
          <a:srcRect/>
          <a:stretch>
            <a:fillRect/>
          </a:stretch>
        </p:blipFill>
        <p:spPr bwMode="auto">
          <a:xfrm>
            <a:off x="6429388" y="3500438"/>
            <a:ext cx="2595566" cy="2155847"/>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142844" y="2357430"/>
            <a:ext cx="2276783" cy="4071966"/>
          </a:xfrm>
          <a:prstGeom prst="rect">
            <a:avLst/>
          </a:prstGeom>
          <a:noFill/>
          <a:ln w="9525">
            <a:noFill/>
            <a:miter lim="800000"/>
            <a:headEnd/>
            <a:tailEnd/>
          </a:ln>
          <a:effectLst/>
        </p:spPr>
      </p:pic>
      <p:sp>
        <p:nvSpPr>
          <p:cNvPr id="13" name="ZoneTexte 12"/>
          <p:cNvSpPr txBox="1"/>
          <p:nvPr/>
        </p:nvSpPr>
        <p:spPr>
          <a:xfrm>
            <a:off x="1571604" y="3786190"/>
            <a:ext cx="1500198" cy="954107"/>
          </a:xfrm>
          <a:prstGeom prst="rect">
            <a:avLst/>
          </a:prstGeom>
          <a:noFill/>
        </p:spPr>
        <p:txBody>
          <a:bodyPr wrap="square" rtlCol="0">
            <a:spAutoFit/>
          </a:bodyPr>
          <a:lstStyle/>
          <a:p>
            <a:r>
              <a:rPr lang="fr-FR" sz="1400" dirty="0" smtClean="0"/>
              <a:t>Vérifier que forme est choisie avec une couleur de fond.</a:t>
            </a:r>
            <a:endParaRPr lang="fr-FR" sz="1400" dirty="0"/>
          </a:p>
        </p:txBody>
      </p:sp>
      <p:cxnSp>
        <p:nvCxnSpPr>
          <p:cNvPr id="15" name="Connecteur droit avec flèche 14"/>
          <p:cNvCxnSpPr/>
          <p:nvPr/>
        </p:nvCxnSpPr>
        <p:spPr>
          <a:xfrm rot="16200000" flipV="1">
            <a:off x="821505" y="2607463"/>
            <a:ext cx="1214446" cy="100013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rot="10800000" flipV="1">
            <a:off x="357158" y="4429132"/>
            <a:ext cx="1071570" cy="100013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6715140" y="2571744"/>
            <a:ext cx="2143140" cy="830997"/>
          </a:xfrm>
          <a:prstGeom prst="rect">
            <a:avLst/>
          </a:prstGeom>
          <a:noFill/>
        </p:spPr>
        <p:txBody>
          <a:bodyPr wrap="square" rtlCol="0">
            <a:spAutoFit/>
          </a:bodyPr>
          <a:lstStyle/>
          <a:p>
            <a:r>
              <a:rPr lang="fr-FR" sz="1600" dirty="0" smtClean="0"/>
              <a:t>Nouveau calque inséré en haut de la pile des calques.</a:t>
            </a:r>
            <a:endParaRPr lang="fr-FR" sz="1600" dirty="0"/>
          </a:p>
        </p:txBody>
      </p:sp>
      <p:sp>
        <p:nvSpPr>
          <p:cNvPr id="19" name="ZoneTexte 18"/>
          <p:cNvSpPr txBox="1"/>
          <p:nvPr/>
        </p:nvSpPr>
        <p:spPr>
          <a:xfrm>
            <a:off x="6715140" y="5715016"/>
            <a:ext cx="2428860" cy="584775"/>
          </a:xfrm>
          <a:prstGeom prst="rect">
            <a:avLst/>
          </a:prstGeom>
          <a:noFill/>
        </p:spPr>
        <p:txBody>
          <a:bodyPr wrap="square" rtlCol="0">
            <a:spAutoFit/>
          </a:bodyPr>
          <a:lstStyle/>
          <a:p>
            <a:r>
              <a:rPr lang="fr-FR" sz="1600" dirty="0" smtClean="0"/>
              <a:t>Passer le calque image au dessus.</a:t>
            </a:r>
            <a:endParaRPr lang="fr-FR" sz="1600" dirty="0"/>
          </a:p>
        </p:txBody>
      </p:sp>
      <p:cxnSp>
        <p:nvCxnSpPr>
          <p:cNvPr id="22" name="Connecteur droit avec flèche 21"/>
          <p:cNvCxnSpPr/>
          <p:nvPr/>
        </p:nvCxnSpPr>
        <p:spPr>
          <a:xfrm rot="16200000" flipV="1">
            <a:off x="7000892" y="4429132"/>
            <a:ext cx="928694" cy="71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215206" y="6492875"/>
            <a:ext cx="2895600" cy="365125"/>
          </a:xfrm>
        </p:spPr>
        <p:txBody>
          <a:bodyPr/>
          <a:lstStyle/>
          <a:p>
            <a:r>
              <a:rPr lang="fr-FR" dirty="0" smtClean="0"/>
              <a:t>J-Paul VIDAL</a:t>
            </a:r>
            <a:endParaRPr lang="fr-FR" dirty="0"/>
          </a:p>
        </p:txBody>
      </p:sp>
      <p:sp>
        <p:nvSpPr>
          <p:cNvPr id="5" name="ZoneTexte 4"/>
          <p:cNvSpPr txBox="1"/>
          <p:nvPr/>
        </p:nvSpPr>
        <p:spPr>
          <a:xfrm>
            <a:off x="285720" y="357166"/>
            <a:ext cx="7643866" cy="369332"/>
          </a:xfrm>
          <a:prstGeom prst="rect">
            <a:avLst/>
          </a:prstGeom>
          <a:noFill/>
        </p:spPr>
        <p:txBody>
          <a:bodyPr wrap="square" rtlCol="0">
            <a:spAutoFit/>
          </a:bodyPr>
          <a:lstStyle/>
          <a:p>
            <a:r>
              <a:rPr lang="fr-FR" dirty="0" smtClean="0"/>
              <a:t>Passer l’image au dessus et créer un masque d’écrêtage </a:t>
            </a:r>
            <a:endParaRPr lang="fr-FR" dirty="0"/>
          </a:p>
        </p:txBody>
      </p:sp>
      <p:pic>
        <p:nvPicPr>
          <p:cNvPr id="2050" name="Picture 2"/>
          <p:cNvPicPr>
            <a:picLocks noChangeAspect="1" noChangeArrowheads="1"/>
          </p:cNvPicPr>
          <p:nvPr/>
        </p:nvPicPr>
        <p:blipFill>
          <a:blip r:embed="rId2"/>
          <a:srcRect/>
          <a:stretch>
            <a:fillRect/>
          </a:stretch>
        </p:blipFill>
        <p:spPr bwMode="auto">
          <a:xfrm>
            <a:off x="642910" y="928670"/>
            <a:ext cx="3381372" cy="273842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4071934" y="928670"/>
            <a:ext cx="2200277" cy="1762496"/>
          </a:xfrm>
          <a:prstGeom prst="rect">
            <a:avLst/>
          </a:prstGeom>
          <a:noFill/>
          <a:ln w="9525">
            <a:noFill/>
            <a:miter lim="800000"/>
            <a:headEnd/>
            <a:tailEnd/>
          </a:ln>
          <a:effectLst/>
        </p:spPr>
      </p:pic>
      <p:sp>
        <p:nvSpPr>
          <p:cNvPr id="8" name="ZoneTexte 7"/>
          <p:cNvSpPr txBox="1"/>
          <p:nvPr/>
        </p:nvSpPr>
        <p:spPr>
          <a:xfrm>
            <a:off x="6715140" y="1071546"/>
            <a:ext cx="2000264" cy="923330"/>
          </a:xfrm>
          <a:prstGeom prst="rect">
            <a:avLst/>
          </a:prstGeom>
          <a:noFill/>
        </p:spPr>
        <p:txBody>
          <a:bodyPr wrap="square" rtlCol="0">
            <a:spAutoFit/>
          </a:bodyPr>
          <a:lstStyle/>
          <a:p>
            <a:r>
              <a:rPr lang="fr-FR" b="1" dirty="0" smtClean="0"/>
              <a:t>Alt + Clic à l’intersection des 2 calques.</a:t>
            </a:r>
            <a:endParaRPr lang="fr-FR" b="1" dirty="0"/>
          </a:p>
        </p:txBody>
      </p:sp>
      <p:cxnSp>
        <p:nvCxnSpPr>
          <p:cNvPr id="10" name="Connecteur droit avec flèche 9"/>
          <p:cNvCxnSpPr/>
          <p:nvPr/>
        </p:nvCxnSpPr>
        <p:spPr>
          <a:xfrm rot="10800000">
            <a:off x="5929322" y="1714488"/>
            <a:ext cx="785818"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4214810" y="4286256"/>
            <a:ext cx="2500330" cy="923330"/>
          </a:xfrm>
          <a:prstGeom prst="rect">
            <a:avLst/>
          </a:prstGeom>
          <a:noFill/>
        </p:spPr>
        <p:txBody>
          <a:bodyPr wrap="square" rtlCol="0">
            <a:spAutoFit/>
          </a:bodyPr>
          <a:lstStyle/>
          <a:p>
            <a:r>
              <a:rPr lang="fr-FR" dirty="0" smtClean="0"/>
              <a:t>Réalisation de la flèche comme exercice précédent.</a:t>
            </a:r>
            <a:endParaRPr lang="fr-FR" dirty="0"/>
          </a:p>
        </p:txBody>
      </p:sp>
      <p:pic>
        <p:nvPicPr>
          <p:cNvPr id="1027" name="Picture 3"/>
          <p:cNvPicPr>
            <a:picLocks noChangeAspect="1" noChangeArrowheads="1"/>
          </p:cNvPicPr>
          <p:nvPr/>
        </p:nvPicPr>
        <p:blipFill>
          <a:blip r:embed="rId4"/>
          <a:srcRect/>
          <a:stretch>
            <a:fillRect/>
          </a:stretch>
        </p:blipFill>
        <p:spPr bwMode="auto">
          <a:xfrm>
            <a:off x="6786578" y="4071942"/>
            <a:ext cx="2033589" cy="2523354"/>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a:stretch>
            <a:fillRect/>
          </a:stretch>
        </p:blipFill>
        <p:spPr bwMode="auto">
          <a:xfrm>
            <a:off x="605247" y="3857628"/>
            <a:ext cx="3406071" cy="2643206"/>
          </a:xfrm>
          <a:prstGeom prst="rect">
            <a:avLst/>
          </a:prstGeom>
          <a:noFill/>
          <a:ln w="9525">
            <a:noFill/>
            <a:miter lim="800000"/>
            <a:headEnd/>
            <a:tailEnd/>
          </a:ln>
          <a:effectLst/>
        </p:spPr>
      </p:pic>
    </p:spTree>
  </p:cSld>
  <p:clrMapOvr>
    <a:masterClrMapping/>
  </p:clrMapOvr>
  <p:transition>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215206" y="6492875"/>
            <a:ext cx="2895600" cy="365125"/>
          </a:xfrm>
        </p:spPr>
        <p:txBody>
          <a:bodyPr/>
          <a:lstStyle/>
          <a:p>
            <a:r>
              <a:rPr lang="fr-FR" dirty="0" smtClean="0"/>
              <a:t>J-Paul VIDAL</a:t>
            </a:r>
            <a:endParaRPr lang="fr-FR" dirty="0"/>
          </a:p>
        </p:txBody>
      </p:sp>
      <p:pic>
        <p:nvPicPr>
          <p:cNvPr id="1028" name="Picture 4"/>
          <p:cNvPicPr>
            <a:picLocks noChangeAspect="1" noChangeArrowheads="1"/>
          </p:cNvPicPr>
          <p:nvPr/>
        </p:nvPicPr>
        <p:blipFill>
          <a:blip r:embed="rId2"/>
          <a:srcRect/>
          <a:stretch>
            <a:fillRect/>
          </a:stretch>
        </p:blipFill>
        <p:spPr bwMode="auto">
          <a:xfrm>
            <a:off x="785786" y="500042"/>
            <a:ext cx="7358114" cy="5290804"/>
          </a:xfrm>
          <a:prstGeom prst="rect">
            <a:avLst/>
          </a:prstGeom>
          <a:noFill/>
          <a:ln w="9525">
            <a:noFill/>
            <a:miter lim="800000"/>
            <a:headEnd/>
            <a:tailEnd/>
          </a:ln>
          <a:effectLst/>
        </p:spPr>
      </p:pic>
      <p:pic>
        <p:nvPicPr>
          <p:cNvPr id="1029" name="Picture 5"/>
          <p:cNvPicPr>
            <a:picLocks noChangeAspect="1" noChangeArrowheads="1"/>
          </p:cNvPicPr>
          <p:nvPr/>
        </p:nvPicPr>
        <p:blipFill>
          <a:blip r:embed="rId3"/>
          <a:srcRect/>
          <a:stretch>
            <a:fillRect/>
          </a:stretch>
        </p:blipFill>
        <p:spPr bwMode="auto">
          <a:xfrm>
            <a:off x="785786" y="3071810"/>
            <a:ext cx="1357322" cy="1492908"/>
          </a:xfrm>
          <a:prstGeom prst="rect">
            <a:avLst/>
          </a:prstGeom>
          <a:noFill/>
          <a:ln w="9525">
            <a:noFill/>
            <a:miter lim="800000"/>
            <a:headEnd/>
            <a:tailEnd/>
          </a:ln>
          <a:effectLst/>
        </p:spPr>
      </p:pic>
      <p:pic>
        <p:nvPicPr>
          <p:cNvPr id="1030" name="Picture 6"/>
          <p:cNvPicPr>
            <a:picLocks noChangeAspect="1" noChangeArrowheads="1"/>
          </p:cNvPicPr>
          <p:nvPr/>
        </p:nvPicPr>
        <p:blipFill>
          <a:blip r:embed="rId4"/>
          <a:srcRect/>
          <a:stretch>
            <a:fillRect/>
          </a:stretch>
        </p:blipFill>
        <p:spPr bwMode="auto">
          <a:xfrm>
            <a:off x="5786446" y="2643182"/>
            <a:ext cx="2182107" cy="1714512"/>
          </a:xfrm>
          <a:prstGeom prst="rect">
            <a:avLst/>
          </a:prstGeom>
          <a:noFill/>
          <a:ln w="9525">
            <a:noFill/>
            <a:miter lim="800000"/>
            <a:headEnd/>
            <a:tailEnd/>
          </a:ln>
          <a:effectLst/>
        </p:spPr>
      </p:pic>
      <p:sp>
        <p:nvSpPr>
          <p:cNvPr id="10" name="ZoneTexte 9"/>
          <p:cNvSpPr txBox="1"/>
          <p:nvPr/>
        </p:nvSpPr>
        <p:spPr>
          <a:xfrm>
            <a:off x="2071670" y="4929198"/>
            <a:ext cx="1643074" cy="584775"/>
          </a:xfrm>
          <a:prstGeom prst="rect">
            <a:avLst/>
          </a:prstGeom>
          <a:noFill/>
        </p:spPr>
        <p:txBody>
          <a:bodyPr wrap="square" rtlCol="0">
            <a:spAutoFit/>
          </a:bodyPr>
          <a:lstStyle/>
          <a:p>
            <a:r>
              <a:rPr lang="fr-FR" sz="1600" b="1" dirty="0" smtClean="0"/>
              <a:t>1-Choix de la forme.</a:t>
            </a:r>
            <a:endParaRPr lang="fr-FR" sz="1600" b="1" dirty="0"/>
          </a:p>
        </p:txBody>
      </p:sp>
      <p:pic>
        <p:nvPicPr>
          <p:cNvPr id="1031" name="Picture 7"/>
          <p:cNvPicPr>
            <a:picLocks noChangeAspect="1" noChangeArrowheads="1"/>
          </p:cNvPicPr>
          <p:nvPr/>
        </p:nvPicPr>
        <p:blipFill>
          <a:blip r:embed="rId5"/>
          <a:srcRect/>
          <a:stretch>
            <a:fillRect/>
          </a:stretch>
        </p:blipFill>
        <p:spPr bwMode="auto">
          <a:xfrm>
            <a:off x="1214414" y="571480"/>
            <a:ext cx="857256" cy="654922"/>
          </a:xfrm>
          <a:prstGeom prst="rect">
            <a:avLst/>
          </a:prstGeom>
          <a:noFill/>
          <a:ln w="9525">
            <a:noFill/>
            <a:miter lim="800000"/>
            <a:headEnd/>
            <a:tailEnd/>
          </a:ln>
          <a:effectLst/>
        </p:spPr>
      </p:pic>
      <p:sp>
        <p:nvSpPr>
          <p:cNvPr id="12" name="ZoneTexte 11"/>
          <p:cNvSpPr txBox="1"/>
          <p:nvPr/>
        </p:nvSpPr>
        <p:spPr>
          <a:xfrm>
            <a:off x="2071670" y="2357430"/>
            <a:ext cx="1500198" cy="1323439"/>
          </a:xfrm>
          <a:prstGeom prst="rect">
            <a:avLst/>
          </a:prstGeom>
          <a:noFill/>
        </p:spPr>
        <p:txBody>
          <a:bodyPr wrap="square" rtlCol="0">
            <a:spAutoFit/>
          </a:bodyPr>
          <a:lstStyle/>
          <a:p>
            <a:r>
              <a:rPr lang="fr-FR" sz="1600" b="1" dirty="0" smtClean="0"/>
              <a:t>2- Vérifier que forme est validée et qu’elle sera bien remplie.</a:t>
            </a:r>
            <a:endParaRPr lang="fr-FR" sz="1600" b="1" dirty="0"/>
          </a:p>
        </p:txBody>
      </p:sp>
      <p:sp>
        <p:nvSpPr>
          <p:cNvPr id="13" name="ZoneTexte 12"/>
          <p:cNvSpPr txBox="1"/>
          <p:nvPr/>
        </p:nvSpPr>
        <p:spPr>
          <a:xfrm>
            <a:off x="6858016" y="1571612"/>
            <a:ext cx="1928826" cy="830997"/>
          </a:xfrm>
          <a:prstGeom prst="rect">
            <a:avLst/>
          </a:prstGeom>
          <a:noFill/>
        </p:spPr>
        <p:txBody>
          <a:bodyPr wrap="square" rtlCol="0">
            <a:spAutoFit/>
          </a:bodyPr>
          <a:lstStyle/>
          <a:p>
            <a:r>
              <a:rPr lang="fr-FR" sz="1600" b="1" dirty="0" smtClean="0"/>
              <a:t>3- Choisir la forme dans la liste déroulante.</a:t>
            </a:r>
            <a:endParaRPr lang="fr-FR" sz="1600" b="1" dirty="0"/>
          </a:p>
        </p:txBody>
      </p:sp>
      <p:sp>
        <p:nvSpPr>
          <p:cNvPr id="14" name="ZoneTexte 13"/>
          <p:cNvSpPr txBox="1"/>
          <p:nvPr/>
        </p:nvSpPr>
        <p:spPr>
          <a:xfrm>
            <a:off x="4071934" y="3714752"/>
            <a:ext cx="1643074" cy="923330"/>
          </a:xfrm>
          <a:prstGeom prst="rect">
            <a:avLst/>
          </a:prstGeom>
          <a:noFill/>
        </p:spPr>
        <p:txBody>
          <a:bodyPr wrap="square" rtlCol="0">
            <a:spAutoFit/>
          </a:bodyPr>
          <a:lstStyle/>
          <a:p>
            <a:r>
              <a:rPr lang="fr-FR" b="1" dirty="0" smtClean="0">
                <a:solidFill>
                  <a:schemeClr val="bg1"/>
                </a:solidFill>
              </a:rPr>
              <a:t>4-Déposer la forme et l’ajuster.</a:t>
            </a:r>
            <a:endParaRPr lang="fr-FR" b="1" dirty="0">
              <a:solidFill>
                <a:schemeClr val="bg1"/>
              </a:solidFill>
            </a:endParaRPr>
          </a:p>
        </p:txBody>
      </p:sp>
      <p:sp>
        <p:nvSpPr>
          <p:cNvPr id="15" name="ZoneTexte 14"/>
          <p:cNvSpPr txBox="1"/>
          <p:nvPr/>
        </p:nvSpPr>
        <p:spPr>
          <a:xfrm>
            <a:off x="6215074" y="4500570"/>
            <a:ext cx="2928926" cy="646331"/>
          </a:xfrm>
          <a:prstGeom prst="rect">
            <a:avLst/>
          </a:prstGeom>
          <a:noFill/>
        </p:spPr>
        <p:txBody>
          <a:bodyPr wrap="square" rtlCol="0">
            <a:spAutoFit/>
          </a:bodyPr>
          <a:lstStyle/>
          <a:p>
            <a:r>
              <a:rPr lang="fr-FR" b="1" dirty="0" smtClean="0"/>
              <a:t>Le calque de forme s’installe automatiquement.</a:t>
            </a:r>
            <a:endParaRPr lang="fr-FR" b="1" dirty="0"/>
          </a:p>
        </p:txBody>
      </p:sp>
      <p:cxnSp>
        <p:nvCxnSpPr>
          <p:cNvPr id="17" name="Connecteur droit avec flèche 16"/>
          <p:cNvCxnSpPr/>
          <p:nvPr/>
        </p:nvCxnSpPr>
        <p:spPr>
          <a:xfrm rot="16200000" flipV="1">
            <a:off x="1321571" y="4393413"/>
            <a:ext cx="857256" cy="50006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rot="16200000" flipV="1">
            <a:off x="821505" y="1535893"/>
            <a:ext cx="1785950" cy="42862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rot="10800000" flipV="1">
            <a:off x="1000100" y="2714620"/>
            <a:ext cx="1071570" cy="85725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rot="10800000">
            <a:off x="5214942" y="714356"/>
            <a:ext cx="1571636" cy="114300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en arc 24"/>
          <p:cNvCxnSpPr/>
          <p:nvPr/>
        </p:nvCxnSpPr>
        <p:spPr>
          <a:xfrm rot="16200000" flipV="1">
            <a:off x="6750859" y="3893347"/>
            <a:ext cx="928694" cy="285752"/>
          </a:xfrm>
          <a:prstGeom prst="curved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32" name="Picture 8"/>
          <p:cNvPicPr>
            <a:picLocks noChangeAspect="1" noChangeArrowheads="1"/>
          </p:cNvPicPr>
          <p:nvPr/>
        </p:nvPicPr>
        <p:blipFill>
          <a:blip r:embed="rId6"/>
          <a:srcRect/>
          <a:stretch>
            <a:fillRect/>
          </a:stretch>
        </p:blipFill>
        <p:spPr bwMode="auto">
          <a:xfrm>
            <a:off x="2000232" y="785794"/>
            <a:ext cx="1214446" cy="1189717"/>
          </a:xfrm>
          <a:prstGeom prst="rect">
            <a:avLst/>
          </a:prstGeom>
          <a:noFill/>
          <a:ln w="9525">
            <a:noFill/>
            <a:miter lim="800000"/>
            <a:headEnd/>
            <a:tailEnd/>
          </a:ln>
          <a:effectLst/>
        </p:spPr>
      </p:pic>
      <p:sp>
        <p:nvSpPr>
          <p:cNvPr id="36" name="Ellipse 35"/>
          <p:cNvSpPr/>
          <p:nvPr/>
        </p:nvSpPr>
        <p:spPr>
          <a:xfrm>
            <a:off x="1857356" y="500042"/>
            <a:ext cx="1214446" cy="7143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p:cNvSpPr txBox="1"/>
          <p:nvPr/>
        </p:nvSpPr>
        <p:spPr>
          <a:xfrm>
            <a:off x="2285984" y="1714488"/>
            <a:ext cx="1500198" cy="523220"/>
          </a:xfrm>
          <a:prstGeom prst="rect">
            <a:avLst/>
          </a:prstGeom>
          <a:noFill/>
        </p:spPr>
        <p:txBody>
          <a:bodyPr wrap="square" rtlCol="0">
            <a:spAutoFit/>
          </a:bodyPr>
          <a:lstStyle/>
          <a:p>
            <a:r>
              <a:rPr lang="fr-FR" sz="1400" b="1" dirty="0" smtClean="0"/>
              <a:t>Avec ou sans bord.</a:t>
            </a:r>
            <a:endParaRPr lang="fr-FR" sz="1400" b="1" dirty="0"/>
          </a:p>
        </p:txBody>
      </p:sp>
      <p:cxnSp>
        <p:nvCxnSpPr>
          <p:cNvPr id="41" name="Connecteur droit avec flèche 40"/>
          <p:cNvCxnSpPr/>
          <p:nvPr/>
        </p:nvCxnSpPr>
        <p:spPr>
          <a:xfrm rot="16200000" flipV="1">
            <a:off x="2571736" y="1142984"/>
            <a:ext cx="428628" cy="42862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ZoneTexte 41"/>
          <p:cNvSpPr txBox="1"/>
          <p:nvPr/>
        </p:nvSpPr>
        <p:spPr>
          <a:xfrm>
            <a:off x="1214414" y="71414"/>
            <a:ext cx="7358114" cy="461665"/>
          </a:xfrm>
          <a:prstGeom prst="rect">
            <a:avLst/>
          </a:prstGeom>
          <a:noFill/>
        </p:spPr>
        <p:txBody>
          <a:bodyPr wrap="square" rtlCol="0">
            <a:spAutoFit/>
          </a:bodyPr>
          <a:lstStyle/>
          <a:p>
            <a:r>
              <a:rPr lang="fr-FR" sz="2400" b="1" dirty="0" smtClean="0"/>
              <a:t>Réaliser un masque d’écrêtage </a:t>
            </a:r>
            <a:r>
              <a:rPr lang="fr-FR" sz="2400" b="1" dirty="0" smtClean="0"/>
              <a:t>avec </a:t>
            </a:r>
            <a:r>
              <a:rPr lang="fr-FR" sz="2400" b="1" dirty="0" smtClean="0"/>
              <a:t>une forme</a:t>
            </a:r>
            <a:endParaRPr lang="fr-FR" sz="2400" b="1" dirty="0"/>
          </a:p>
        </p:txBody>
      </p:sp>
      <p:sp>
        <p:nvSpPr>
          <p:cNvPr id="43" name="ZoneTexte 42"/>
          <p:cNvSpPr txBox="1"/>
          <p:nvPr/>
        </p:nvSpPr>
        <p:spPr>
          <a:xfrm>
            <a:off x="142844" y="5572140"/>
            <a:ext cx="8786874" cy="954107"/>
          </a:xfrm>
          <a:prstGeom prst="rect">
            <a:avLst/>
          </a:prstGeom>
          <a:solidFill>
            <a:schemeClr val="bg1"/>
          </a:solidFill>
          <a:ln w="28575">
            <a:solidFill>
              <a:srgbClr val="FF0000"/>
            </a:solidFill>
          </a:ln>
        </p:spPr>
        <p:txBody>
          <a:bodyPr wrap="square" rtlCol="0">
            <a:spAutoFit/>
          </a:bodyPr>
          <a:lstStyle/>
          <a:p>
            <a:r>
              <a:rPr lang="fr-FR" sz="1400" dirty="0" smtClean="0"/>
              <a:t>   Les formes vectorielles permettent de créer et remplir un calque de forme en une seule opération contrairement à la version précédente qui consistait à créer un calque puis un tracé et de finalement le remplir d’une couleur quelconque.</a:t>
            </a:r>
          </a:p>
          <a:p>
            <a:r>
              <a:rPr lang="fr-FR" sz="1400" dirty="0" smtClean="0"/>
              <a:t>   On peut trouver une multitude de formes gratuites sur internet au format CSH. Au téléchargement, un simple clic sur le fichier, l’installe automatiquement au bon endroit dans Photoshop.  </a:t>
            </a:r>
            <a:endParaRPr lang="fr-FR" sz="1400" dirty="0"/>
          </a:p>
        </p:txBody>
      </p:sp>
    </p:spTree>
  </p:cSld>
  <p:clrMapOvr>
    <a:masterClrMapping/>
  </p:clrMapOvr>
  <p:transition>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srcRect/>
          <a:stretch>
            <a:fillRect/>
          </a:stretch>
        </p:blipFill>
        <p:spPr bwMode="auto">
          <a:xfrm>
            <a:off x="214282" y="428604"/>
            <a:ext cx="6533925" cy="5018095"/>
          </a:xfrm>
          <a:prstGeom prst="rect">
            <a:avLst/>
          </a:prstGeom>
          <a:noFill/>
          <a:ln w="9525">
            <a:noFill/>
            <a:miter lim="800000"/>
            <a:headEnd/>
            <a:tailEnd/>
          </a:ln>
          <a:effectLst/>
        </p:spPr>
      </p:pic>
      <p:sp>
        <p:nvSpPr>
          <p:cNvPr id="4" name="Espace réservé du pied de page 3"/>
          <p:cNvSpPr>
            <a:spLocks noGrp="1"/>
          </p:cNvSpPr>
          <p:nvPr>
            <p:ph type="ftr" sz="quarter" idx="11"/>
          </p:nvPr>
        </p:nvSpPr>
        <p:spPr>
          <a:xfrm>
            <a:off x="7215206" y="6492875"/>
            <a:ext cx="2895600" cy="365125"/>
          </a:xfrm>
        </p:spPr>
        <p:txBody>
          <a:bodyPr/>
          <a:lstStyle/>
          <a:p>
            <a:r>
              <a:rPr lang="fr-FR" dirty="0" smtClean="0"/>
              <a:t>J-Paul VIDAL</a:t>
            </a:r>
            <a:endParaRPr lang="fr-FR" dirty="0"/>
          </a:p>
        </p:txBody>
      </p:sp>
      <p:pic>
        <p:nvPicPr>
          <p:cNvPr id="2051" name="Picture 3"/>
          <p:cNvPicPr>
            <a:picLocks noChangeAspect="1" noChangeArrowheads="1"/>
          </p:cNvPicPr>
          <p:nvPr/>
        </p:nvPicPr>
        <p:blipFill>
          <a:blip r:embed="rId3"/>
          <a:srcRect/>
          <a:stretch>
            <a:fillRect/>
          </a:stretch>
        </p:blipFill>
        <p:spPr bwMode="auto">
          <a:xfrm>
            <a:off x="5000628" y="3000372"/>
            <a:ext cx="3978275" cy="2291220"/>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6858016" y="357166"/>
            <a:ext cx="1998493" cy="2503489"/>
          </a:xfrm>
          <a:prstGeom prst="rect">
            <a:avLst/>
          </a:prstGeom>
          <a:noFill/>
          <a:ln w="9525">
            <a:noFill/>
            <a:miter lim="800000"/>
            <a:headEnd/>
            <a:tailEnd/>
          </a:ln>
          <a:effectLst/>
        </p:spPr>
      </p:pic>
      <p:sp>
        <p:nvSpPr>
          <p:cNvPr id="8" name="ZoneTexte 7"/>
          <p:cNvSpPr txBox="1"/>
          <p:nvPr/>
        </p:nvSpPr>
        <p:spPr>
          <a:xfrm>
            <a:off x="500034" y="428604"/>
            <a:ext cx="6572296" cy="1200329"/>
          </a:xfrm>
          <a:prstGeom prst="rect">
            <a:avLst/>
          </a:prstGeom>
          <a:noFill/>
        </p:spPr>
        <p:txBody>
          <a:bodyPr wrap="square" rtlCol="0">
            <a:spAutoFit/>
          </a:bodyPr>
          <a:lstStyle/>
          <a:p>
            <a:r>
              <a:rPr lang="fr-FR" dirty="0" smtClean="0"/>
              <a:t>Ajouter une photo au dessus du calque de forme par glisser puis valider.</a:t>
            </a:r>
          </a:p>
          <a:p>
            <a:r>
              <a:rPr lang="fr-FR" dirty="0" smtClean="0"/>
              <a:t>Créer un masque d’écrêtage comme décrit précédemment.</a:t>
            </a:r>
          </a:p>
          <a:p>
            <a:r>
              <a:rPr lang="fr-FR" dirty="0" smtClean="0"/>
              <a:t>Positionner et redimensionner la photo.</a:t>
            </a:r>
            <a:endParaRPr lang="fr-FR" dirty="0"/>
          </a:p>
        </p:txBody>
      </p:sp>
      <p:sp>
        <p:nvSpPr>
          <p:cNvPr id="9" name="ZoneTexte 8"/>
          <p:cNvSpPr txBox="1"/>
          <p:nvPr/>
        </p:nvSpPr>
        <p:spPr>
          <a:xfrm>
            <a:off x="571472" y="5715016"/>
            <a:ext cx="8215370" cy="923330"/>
          </a:xfrm>
          <a:prstGeom prst="rect">
            <a:avLst/>
          </a:prstGeom>
          <a:noFill/>
        </p:spPr>
        <p:txBody>
          <a:bodyPr wrap="square" rtlCol="0">
            <a:spAutoFit/>
          </a:bodyPr>
          <a:lstStyle/>
          <a:p>
            <a:r>
              <a:rPr lang="fr-FR" dirty="0" smtClean="0"/>
              <a:t>On peut créer autant de masques d’écrêtages  sur un calque de forme.</a:t>
            </a:r>
          </a:p>
          <a:p>
            <a:r>
              <a:rPr lang="fr-FR" dirty="0" smtClean="0"/>
              <a:t>On peut créer plusieurs masques d’écrêtages avec des calques de réglages</a:t>
            </a:r>
          </a:p>
          <a:p>
            <a:r>
              <a:rPr lang="fr-FR" b="1" i="1" u="sng" dirty="0" smtClean="0"/>
              <a:t>Pour plus de détails, voir cours des années antérieures.  </a:t>
            </a:r>
            <a:endParaRPr lang="fr-FR" b="1" i="1" u="sng" dirty="0"/>
          </a:p>
        </p:txBody>
      </p:sp>
      <p:sp>
        <p:nvSpPr>
          <p:cNvPr id="11" name="ZoneTexte 10"/>
          <p:cNvSpPr txBox="1"/>
          <p:nvPr/>
        </p:nvSpPr>
        <p:spPr>
          <a:xfrm>
            <a:off x="1571604" y="4857760"/>
            <a:ext cx="4857816" cy="369332"/>
          </a:xfrm>
          <a:prstGeom prst="rect">
            <a:avLst/>
          </a:prstGeom>
          <a:noFill/>
        </p:spPr>
        <p:txBody>
          <a:bodyPr wrap="square" rtlCol="0">
            <a:spAutoFit/>
          </a:bodyPr>
          <a:lstStyle/>
          <a:p>
            <a:r>
              <a:rPr lang="fr-FR" dirty="0" smtClean="0"/>
              <a:t>On peut ajouter cadres et ombres</a:t>
            </a:r>
            <a:endParaRPr lang="fr-FR" dirty="0"/>
          </a:p>
        </p:txBody>
      </p:sp>
    </p:spTree>
  </p:cSld>
  <p:clrMapOvr>
    <a:masterClrMapping/>
  </p:clrMapOvr>
  <p:transition>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215206" y="6492875"/>
            <a:ext cx="2895600" cy="365125"/>
          </a:xfrm>
        </p:spPr>
        <p:txBody>
          <a:bodyPr/>
          <a:lstStyle/>
          <a:p>
            <a:r>
              <a:rPr lang="fr-FR" dirty="0" smtClean="0"/>
              <a:t>J-Paul VIDAL</a:t>
            </a:r>
            <a:endParaRPr lang="fr-FR" dirty="0"/>
          </a:p>
        </p:txBody>
      </p:sp>
      <p:sp>
        <p:nvSpPr>
          <p:cNvPr id="5" name="ZoneTexte 4"/>
          <p:cNvSpPr txBox="1"/>
          <p:nvPr/>
        </p:nvSpPr>
        <p:spPr>
          <a:xfrm>
            <a:off x="2000232" y="285728"/>
            <a:ext cx="6786610" cy="523220"/>
          </a:xfrm>
          <a:prstGeom prst="rect">
            <a:avLst/>
          </a:prstGeom>
          <a:noFill/>
        </p:spPr>
        <p:txBody>
          <a:bodyPr wrap="square" rtlCol="0">
            <a:spAutoFit/>
          </a:bodyPr>
          <a:lstStyle/>
          <a:p>
            <a:r>
              <a:rPr lang="fr-FR" sz="2800" b="1" dirty="0" smtClean="0"/>
              <a:t>Incruster une image dans un texte</a:t>
            </a:r>
            <a:endParaRPr lang="fr-FR" sz="2800" b="1" dirty="0"/>
          </a:p>
        </p:txBody>
      </p:sp>
      <p:pic>
        <p:nvPicPr>
          <p:cNvPr id="3074" name="Picture 2"/>
          <p:cNvPicPr>
            <a:picLocks noChangeAspect="1" noChangeArrowheads="1"/>
          </p:cNvPicPr>
          <p:nvPr/>
        </p:nvPicPr>
        <p:blipFill>
          <a:blip r:embed="rId2"/>
          <a:srcRect/>
          <a:stretch>
            <a:fillRect/>
          </a:stretch>
        </p:blipFill>
        <p:spPr bwMode="auto">
          <a:xfrm>
            <a:off x="2214546" y="1142984"/>
            <a:ext cx="5248794" cy="3857652"/>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285720" y="1142984"/>
            <a:ext cx="4273560" cy="822985"/>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285720" y="2857496"/>
            <a:ext cx="2647950" cy="1419225"/>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a:srcRect/>
          <a:stretch>
            <a:fillRect/>
          </a:stretch>
        </p:blipFill>
        <p:spPr bwMode="auto">
          <a:xfrm>
            <a:off x="7000892" y="1000108"/>
            <a:ext cx="1967218" cy="1643074"/>
          </a:xfrm>
          <a:prstGeom prst="rect">
            <a:avLst/>
          </a:prstGeom>
          <a:noFill/>
          <a:ln w="9525">
            <a:noFill/>
            <a:miter lim="800000"/>
            <a:headEnd/>
            <a:tailEnd/>
          </a:ln>
          <a:effectLst/>
        </p:spPr>
      </p:pic>
      <p:pic>
        <p:nvPicPr>
          <p:cNvPr id="3078" name="Picture 6"/>
          <p:cNvPicPr>
            <a:picLocks noChangeAspect="1" noChangeArrowheads="1"/>
          </p:cNvPicPr>
          <p:nvPr/>
        </p:nvPicPr>
        <p:blipFill>
          <a:blip r:embed="rId6"/>
          <a:srcRect/>
          <a:stretch>
            <a:fillRect/>
          </a:stretch>
        </p:blipFill>
        <p:spPr bwMode="auto">
          <a:xfrm>
            <a:off x="6429388" y="4286256"/>
            <a:ext cx="2609850" cy="647700"/>
          </a:xfrm>
          <a:prstGeom prst="rect">
            <a:avLst/>
          </a:prstGeom>
          <a:noFill/>
          <a:ln w="9525">
            <a:noFill/>
            <a:miter lim="800000"/>
            <a:headEnd/>
            <a:tailEnd/>
          </a:ln>
          <a:effectLst/>
        </p:spPr>
      </p:pic>
      <p:sp>
        <p:nvSpPr>
          <p:cNvPr id="11" name="ZoneTexte 10"/>
          <p:cNvSpPr txBox="1"/>
          <p:nvPr/>
        </p:nvSpPr>
        <p:spPr>
          <a:xfrm>
            <a:off x="357158" y="5357826"/>
            <a:ext cx="8429684" cy="646331"/>
          </a:xfrm>
          <a:prstGeom prst="rect">
            <a:avLst/>
          </a:prstGeom>
          <a:noFill/>
        </p:spPr>
        <p:txBody>
          <a:bodyPr wrap="square" rtlCol="0">
            <a:spAutoFit/>
          </a:bodyPr>
          <a:lstStyle/>
          <a:p>
            <a:r>
              <a:rPr lang="fr-FR" dirty="0" smtClean="0"/>
              <a:t>Créer un nouveau projet. Ajouter un calque vide pour écrire un texte le plus gras possible.</a:t>
            </a:r>
            <a:endParaRPr lang="fr-FR" dirty="0"/>
          </a:p>
        </p:txBody>
      </p:sp>
      <p:cxnSp>
        <p:nvCxnSpPr>
          <p:cNvPr id="13" name="Connecteur droit avec flèche 12"/>
          <p:cNvCxnSpPr/>
          <p:nvPr/>
        </p:nvCxnSpPr>
        <p:spPr>
          <a:xfrm rot="16200000" flipV="1">
            <a:off x="6893735" y="3107529"/>
            <a:ext cx="2714644" cy="71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rot="5400000" flipH="1" flipV="1">
            <a:off x="535753" y="2178835"/>
            <a:ext cx="1714512" cy="214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V="1">
            <a:off x="1643042" y="1428736"/>
            <a:ext cx="2214578" cy="17145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215206" y="6492875"/>
            <a:ext cx="2895600" cy="365125"/>
          </a:xfrm>
        </p:spPr>
        <p:txBody>
          <a:bodyPr/>
          <a:lstStyle/>
          <a:p>
            <a:r>
              <a:rPr lang="fr-FR" dirty="0" smtClean="0"/>
              <a:t>J-Paul VIDAL</a:t>
            </a:r>
            <a:endParaRPr lang="fr-FR" dirty="0"/>
          </a:p>
        </p:txBody>
      </p:sp>
      <p:pic>
        <p:nvPicPr>
          <p:cNvPr id="4098" name="Picture 2"/>
          <p:cNvPicPr>
            <a:picLocks noChangeAspect="1" noChangeArrowheads="1"/>
          </p:cNvPicPr>
          <p:nvPr/>
        </p:nvPicPr>
        <p:blipFill>
          <a:blip r:embed="rId2" cstate="print"/>
          <a:srcRect/>
          <a:stretch>
            <a:fillRect/>
          </a:stretch>
        </p:blipFill>
        <p:spPr bwMode="auto">
          <a:xfrm>
            <a:off x="214282" y="214290"/>
            <a:ext cx="2786082" cy="214314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7215206" y="214290"/>
            <a:ext cx="1764187" cy="2239388"/>
          </a:xfrm>
          <a:prstGeom prst="rect">
            <a:avLst/>
          </a:prstGeom>
          <a:noFill/>
          <a:ln w="9525">
            <a:noFill/>
            <a:miter lim="800000"/>
            <a:headEnd/>
            <a:tailEnd/>
          </a:ln>
          <a:effectLst/>
        </p:spPr>
      </p:pic>
      <p:sp>
        <p:nvSpPr>
          <p:cNvPr id="7" name="ZoneTexte 6"/>
          <p:cNvSpPr txBox="1"/>
          <p:nvPr/>
        </p:nvSpPr>
        <p:spPr>
          <a:xfrm>
            <a:off x="3071802" y="214290"/>
            <a:ext cx="4000528" cy="1815882"/>
          </a:xfrm>
          <a:prstGeom prst="rect">
            <a:avLst/>
          </a:prstGeom>
          <a:noFill/>
        </p:spPr>
        <p:txBody>
          <a:bodyPr wrap="square" rtlCol="0">
            <a:spAutoFit/>
          </a:bodyPr>
          <a:lstStyle/>
          <a:p>
            <a:r>
              <a:rPr lang="fr-FR" sz="1600" dirty="0" smtClean="0"/>
              <a:t>Glisser une photo puis faire un écrêtage comme on sait le faire maintenant.</a:t>
            </a:r>
          </a:p>
          <a:p>
            <a:r>
              <a:rPr lang="fr-FR" sz="1600" dirty="0" smtClean="0"/>
              <a:t>En cliquant sur l’un ou l’autre des calques, on peut déplacer ou modifier les éléments. </a:t>
            </a:r>
          </a:p>
          <a:p>
            <a:r>
              <a:rPr lang="fr-FR" sz="1600" dirty="0" smtClean="0"/>
              <a:t>Pour déplacer ensembles les deux calques, cliquer sur les deux vignettes et MAJ enfoncée.</a:t>
            </a:r>
            <a:endParaRPr lang="fr-FR" sz="1600" dirty="0"/>
          </a:p>
        </p:txBody>
      </p:sp>
      <p:pic>
        <p:nvPicPr>
          <p:cNvPr id="4101" name="Picture 5"/>
          <p:cNvPicPr>
            <a:picLocks noChangeAspect="1" noChangeArrowheads="1"/>
          </p:cNvPicPr>
          <p:nvPr/>
        </p:nvPicPr>
        <p:blipFill>
          <a:blip r:embed="rId4"/>
          <a:srcRect/>
          <a:stretch>
            <a:fillRect/>
          </a:stretch>
        </p:blipFill>
        <p:spPr bwMode="auto">
          <a:xfrm>
            <a:off x="5857884" y="2571744"/>
            <a:ext cx="3182932" cy="1860477"/>
          </a:xfrm>
          <a:prstGeom prst="rect">
            <a:avLst/>
          </a:prstGeom>
          <a:noFill/>
          <a:ln w="9525">
            <a:noFill/>
            <a:miter lim="800000"/>
            <a:headEnd/>
            <a:tailEnd/>
          </a:ln>
          <a:effectLst/>
        </p:spPr>
      </p:pic>
      <p:pic>
        <p:nvPicPr>
          <p:cNvPr id="4102" name="Picture 6"/>
          <p:cNvPicPr>
            <a:picLocks noChangeAspect="1" noChangeArrowheads="1"/>
          </p:cNvPicPr>
          <p:nvPr/>
        </p:nvPicPr>
        <p:blipFill>
          <a:blip r:embed="rId5" cstate="print"/>
          <a:srcRect/>
          <a:stretch>
            <a:fillRect/>
          </a:stretch>
        </p:blipFill>
        <p:spPr bwMode="auto">
          <a:xfrm>
            <a:off x="214282" y="2481273"/>
            <a:ext cx="2786082" cy="2043796"/>
          </a:xfrm>
          <a:prstGeom prst="rect">
            <a:avLst/>
          </a:prstGeom>
          <a:noFill/>
          <a:ln w="9525">
            <a:noFill/>
            <a:miter lim="800000"/>
            <a:headEnd/>
            <a:tailEnd/>
          </a:ln>
          <a:effectLst/>
        </p:spPr>
      </p:pic>
      <p:pic>
        <p:nvPicPr>
          <p:cNvPr id="4103" name="Picture 7"/>
          <p:cNvPicPr>
            <a:picLocks noChangeAspect="1" noChangeArrowheads="1"/>
          </p:cNvPicPr>
          <p:nvPr/>
        </p:nvPicPr>
        <p:blipFill>
          <a:blip r:embed="rId6"/>
          <a:srcRect/>
          <a:stretch>
            <a:fillRect/>
          </a:stretch>
        </p:blipFill>
        <p:spPr bwMode="auto">
          <a:xfrm>
            <a:off x="4572000" y="2071678"/>
            <a:ext cx="1262196" cy="1684336"/>
          </a:xfrm>
          <a:prstGeom prst="rect">
            <a:avLst/>
          </a:prstGeom>
          <a:noFill/>
          <a:ln w="9525">
            <a:noFill/>
            <a:miter lim="800000"/>
            <a:headEnd/>
            <a:tailEnd/>
          </a:ln>
          <a:effectLst/>
        </p:spPr>
      </p:pic>
      <p:sp>
        <p:nvSpPr>
          <p:cNvPr id="12" name="ZoneTexte 11"/>
          <p:cNvSpPr txBox="1"/>
          <p:nvPr/>
        </p:nvSpPr>
        <p:spPr>
          <a:xfrm>
            <a:off x="3000364" y="2571744"/>
            <a:ext cx="2500330" cy="1815882"/>
          </a:xfrm>
          <a:prstGeom prst="rect">
            <a:avLst/>
          </a:prstGeom>
          <a:noFill/>
        </p:spPr>
        <p:txBody>
          <a:bodyPr wrap="square" rtlCol="0">
            <a:spAutoFit/>
          </a:bodyPr>
          <a:lstStyle/>
          <a:p>
            <a:r>
              <a:rPr lang="fr-FR" sz="1600" dirty="0" smtClean="0"/>
              <a:t>Cliquer deux fois</a:t>
            </a:r>
          </a:p>
          <a:p>
            <a:r>
              <a:rPr lang="fr-FR" sz="1600" dirty="0" smtClean="0"/>
              <a:t>sur le bandeau</a:t>
            </a:r>
          </a:p>
          <a:p>
            <a:r>
              <a:rPr lang="fr-FR" sz="1600" dirty="0" smtClean="0"/>
              <a:t>bleu pour </a:t>
            </a:r>
          </a:p>
          <a:p>
            <a:r>
              <a:rPr lang="fr-FR" sz="1600" dirty="0" smtClean="0"/>
              <a:t>ouvrir style de</a:t>
            </a:r>
          </a:p>
          <a:p>
            <a:r>
              <a:rPr lang="fr-FR" sz="1600" dirty="0" smtClean="0"/>
              <a:t>Calque. Amusez</a:t>
            </a:r>
          </a:p>
          <a:p>
            <a:r>
              <a:rPr lang="fr-FR" sz="1600" dirty="0" smtClean="0"/>
              <a:t>vous avec les possibilités</a:t>
            </a:r>
          </a:p>
          <a:p>
            <a:r>
              <a:rPr lang="fr-FR" sz="1600" dirty="0" smtClean="0"/>
              <a:t>offertes.</a:t>
            </a:r>
            <a:endParaRPr lang="fr-FR" sz="1600" dirty="0"/>
          </a:p>
        </p:txBody>
      </p:sp>
      <p:cxnSp>
        <p:nvCxnSpPr>
          <p:cNvPr id="14" name="Connecteur droit avec flèche 13"/>
          <p:cNvCxnSpPr/>
          <p:nvPr/>
        </p:nvCxnSpPr>
        <p:spPr>
          <a:xfrm>
            <a:off x="4357686" y="3000372"/>
            <a:ext cx="1000132"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104" name="Picture 8"/>
          <p:cNvPicPr>
            <a:picLocks noChangeAspect="1" noChangeArrowheads="1"/>
          </p:cNvPicPr>
          <p:nvPr/>
        </p:nvPicPr>
        <p:blipFill>
          <a:blip r:embed="rId7"/>
          <a:srcRect/>
          <a:stretch>
            <a:fillRect/>
          </a:stretch>
        </p:blipFill>
        <p:spPr bwMode="auto">
          <a:xfrm>
            <a:off x="6429388" y="4643446"/>
            <a:ext cx="2500330" cy="1713781"/>
          </a:xfrm>
          <a:prstGeom prst="rect">
            <a:avLst/>
          </a:prstGeom>
          <a:noFill/>
          <a:ln w="9525">
            <a:noFill/>
            <a:miter lim="800000"/>
            <a:headEnd/>
            <a:tailEnd/>
          </a:ln>
          <a:effectLst/>
        </p:spPr>
      </p:pic>
      <p:pic>
        <p:nvPicPr>
          <p:cNvPr id="4105" name="Picture 9"/>
          <p:cNvPicPr>
            <a:picLocks noChangeAspect="1" noChangeArrowheads="1"/>
          </p:cNvPicPr>
          <p:nvPr/>
        </p:nvPicPr>
        <p:blipFill>
          <a:blip r:embed="rId8" cstate="print"/>
          <a:srcRect/>
          <a:stretch>
            <a:fillRect/>
          </a:stretch>
        </p:blipFill>
        <p:spPr bwMode="auto">
          <a:xfrm>
            <a:off x="171649" y="4643446"/>
            <a:ext cx="2828715" cy="2071702"/>
          </a:xfrm>
          <a:prstGeom prst="rect">
            <a:avLst/>
          </a:prstGeom>
          <a:noFill/>
          <a:ln w="9525">
            <a:noFill/>
            <a:miter lim="800000"/>
            <a:headEnd/>
            <a:tailEnd/>
          </a:ln>
          <a:effectLst/>
        </p:spPr>
      </p:pic>
      <p:sp>
        <p:nvSpPr>
          <p:cNvPr id="17" name="ZoneTexte 16"/>
          <p:cNvSpPr txBox="1"/>
          <p:nvPr/>
        </p:nvSpPr>
        <p:spPr>
          <a:xfrm>
            <a:off x="3000364" y="5072074"/>
            <a:ext cx="2928958" cy="861774"/>
          </a:xfrm>
          <a:prstGeom prst="rect">
            <a:avLst/>
          </a:prstGeom>
          <a:noFill/>
        </p:spPr>
        <p:txBody>
          <a:bodyPr wrap="square" rtlCol="0">
            <a:spAutoFit/>
          </a:bodyPr>
          <a:lstStyle/>
          <a:p>
            <a:r>
              <a:rPr lang="fr-FR" sz="1600" dirty="0" smtClean="0"/>
              <a:t>Déformer le texte selon ses désirs par le (</a:t>
            </a:r>
            <a:r>
              <a:rPr lang="fr-FR" b="1" dirty="0" smtClean="0"/>
              <a:t>t</a:t>
            </a:r>
            <a:r>
              <a:rPr lang="fr-FR" sz="1600" dirty="0" smtClean="0"/>
              <a:t>) situé en haut dans la barre des menus.</a:t>
            </a:r>
            <a:endParaRPr lang="fr-FR" sz="1600" dirty="0"/>
          </a:p>
        </p:txBody>
      </p:sp>
      <p:pic>
        <p:nvPicPr>
          <p:cNvPr id="4106" name="Picture 10"/>
          <p:cNvPicPr>
            <a:picLocks noChangeAspect="1" noChangeArrowheads="1"/>
          </p:cNvPicPr>
          <p:nvPr/>
        </p:nvPicPr>
        <p:blipFill>
          <a:blip r:embed="rId9"/>
          <a:srcRect/>
          <a:stretch>
            <a:fillRect/>
          </a:stretch>
        </p:blipFill>
        <p:spPr bwMode="auto">
          <a:xfrm>
            <a:off x="5929322" y="5214950"/>
            <a:ext cx="381003" cy="571504"/>
          </a:xfrm>
          <a:prstGeom prst="rect">
            <a:avLst/>
          </a:prstGeom>
          <a:noFill/>
          <a:ln w="9525">
            <a:noFill/>
            <a:miter lim="800000"/>
            <a:headEnd/>
            <a:tailEnd/>
          </a:ln>
          <a:effectLst/>
        </p:spPr>
      </p:pic>
      <p:sp>
        <p:nvSpPr>
          <p:cNvPr id="19" name="ZoneTexte 18"/>
          <p:cNvSpPr txBox="1"/>
          <p:nvPr/>
        </p:nvSpPr>
        <p:spPr>
          <a:xfrm>
            <a:off x="3286116" y="6286520"/>
            <a:ext cx="2500330" cy="369332"/>
          </a:xfrm>
          <a:prstGeom prst="rect">
            <a:avLst/>
          </a:prstGeom>
          <a:noFill/>
        </p:spPr>
        <p:txBody>
          <a:bodyPr wrap="square" rtlCol="0">
            <a:spAutoFit/>
          </a:bodyPr>
          <a:lstStyle/>
          <a:p>
            <a:r>
              <a:rPr lang="fr-FR" b="1" dirty="0" smtClean="0"/>
              <a:t>Amusez vous bien</a:t>
            </a:r>
            <a:endParaRPr lang="fr-FR" b="1" dirty="0"/>
          </a:p>
        </p:txBody>
      </p:sp>
    </p:spTree>
  </p:cSld>
  <p:clrMapOvr>
    <a:masterClrMapping/>
  </p:clrMapOvr>
  <p:transition>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srcRect/>
          <a:stretch>
            <a:fillRect/>
          </a:stretch>
        </p:blipFill>
        <p:spPr bwMode="auto">
          <a:xfrm>
            <a:off x="642910" y="2428868"/>
            <a:ext cx="7569190" cy="4122446"/>
          </a:xfrm>
          <a:prstGeom prst="rect">
            <a:avLst/>
          </a:prstGeom>
          <a:noFill/>
          <a:ln w="9525">
            <a:noFill/>
            <a:miter lim="800000"/>
            <a:headEnd/>
            <a:tailEnd/>
          </a:ln>
          <a:effectLst/>
        </p:spPr>
      </p:pic>
      <p:sp>
        <p:nvSpPr>
          <p:cNvPr id="4" name="Espace réservé du pied de page 3"/>
          <p:cNvSpPr>
            <a:spLocks noGrp="1"/>
          </p:cNvSpPr>
          <p:nvPr>
            <p:ph type="ftr" sz="quarter" idx="11"/>
          </p:nvPr>
        </p:nvSpPr>
        <p:spPr>
          <a:xfrm>
            <a:off x="7143768" y="6492875"/>
            <a:ext cx="2895600" cy="365125"/>
          </a:xfrm>
        </p:spPr>
        <p:txBody>
          <a:bodyPr/>
          <a:lstStyle/>
          <a:p>
            <a:r>
              <a:rPr lang="fr-FR" dirty="0" smtClean="0"/>
              <a:t>J-Paul VIDAL</a:t>
            </a:r>
            <a:endParaRPr lang="fr-FR" dirty="0"/>
          </a:p>
        </p:txBody>
      </p:sp>
      <p:sp>
        <p:nvSpPr>
          <p:cNvPr id="3" name="ZoneTexte 2"/>
          <p:cNvSpPr txBox="1"/>
          <p:nvPr/>
        </p:nvSpPr>
        <p:spPr>
          <a:xfrm>
            <a:off x="214282" y="142852"/>
            <a:ext cx="8715436" cy="1569660"/>
          </a:xfrm>
          <a:prstGeom prst="rect">
            <a:avLst/>
          </a:prstGeom>
          <a:noFill/>
        </p:spPr>
        <p:txBody>
          <a:bodyPr wrap="square" rtlCol="0">
            <a:spAutoFit/>
          </a:bodyPr>
          <a:lstStyle/>
          <a:p>
            <a:r>
              <a:rPr lang="fr-FR" sz="1600" dirty="0" smtClean="0"/>
              <a:t>Maintenant compliquons un peu par la réalisation d’une composition et voyons d’autres outils de Photoshop. </a:t>
            </a:r>
          </a:p>
          <a:p>
            <a:r>
              <a:rPr lang="fr-FR" sz="1600" dirty="0" smtClean="0"/>
              <a:t>Pour ce montage on peut se </a:t>
            </a:r>
            <a:r>
              <a:rPr lang="fr-FR" sz="1600" dirty="0" smtClean="0"/>
              <a:t>servir indifféremment </a:t>
            </a:r>
            <a:r>
              <a:rPr lang="fr-FR" sz="1600" dirty="0" smtClean="0"/>
              <a:t>des masques:</a:t>
            </a:r>
          </a:p>
          <a:p>
            <a:r>
              <a:rPr lang="fr-FR" sz="1600" b="1" dirty="0" smtClean="0"/>
              <a:t>d’écrêtages </a:t>
            </a:r>
            <a:r>
              <a:rPr lang="fr-FR" sz="1600" b="1" dirty="0" smtClean="0"/>
              <a:t>ou des masques de fusions</a:t>
            </a:r>
          </a:p>
          <a:p>
            <a:endParaRPr lang="fr-FR" sz="1600" b="1" dirty="0" smtClean="0"/>
          </a:p>
          <a:p>
            <a:r>
              <a:rPr lang="fr-FR" sz="1600" b="1" dirty="0" smtClean="0"/>
              <a:t>   </a:t>
            </a:r>
            <a:endParaRPr lang="fr-FR" sz="1600" b="1" dirty="0"/>
          </a:p>
        </p:txBody>
      </p:sp>
      <p:sp>
        <p:nvSpPr>
          <p:cNvPr id="5" name="ZoneTexte 4"/>
          <p:cNvSpPr txBox="1"/>
          <p:nvPr/>
        </p:nvSpPr>
        <p:spPr>
          <a:xfrm>
            <a:off x="3214678" y="1357298"/>
            <a:ext cx="2428892" cy="400110"/>
          </a:xfrm>
          <a:prstGeom prst="rect">
            <a:avLst/>
          </a:prstGeom>
          <a:noFill/>
        </p:spPr>
        <p:txBody>
          <a:bodyPr wrap="square" rtlCol="0">
            <a:spAutoFit/>
          </a:bodyPr>
          <a:lstStyle/>
          <a:p>
            <a:r>
              <a:rPr lang="fr-FR" sz="2000" b="1" dirty="0" smtClean="0"/>
              <a:t>Masque d’écrêtage</a:t>
            </a:r>
            <a:endParaRPr lang="fr-FR" sz="2000" b="1" dirty="0"/>
          </a:p>
        </p:txBody>
      </p:sp>
      <p:sp>
        <p:nvSpPr>
          <p:cNvPr id="6" name="ZoneTexte 5"/>
          <p:cNvSpPr txBox="1"/>
          <p:nvPr/>
        </p:nvSpPr>
        <p:spPr>
          <a:xfrm>
            <a:off x="142844" y="1643050"/>
            <a:ext cx="9001156" cy="584775"/>
          </a:xfrm>
          <a:prstGeom prst="rect">
            <a:avLst/>
          </a:prstGeom>
          <a:noFill/>
        </p:spPr>
        <p:txBody>
          <a:bodyPr wrap="square" rtlCol="0">
            <a:spAutoFit/>
          </a:bodyPr>
          <a:lstStyle/>
          <a:p>
            <a:r>
              <a:rPr lang="fr-FR" sz="1600" dirty="0" smtClean="0"/>
              <a:t>Ouvrir un nouveau projet. Supprimer le cadenas du calque. Afficher les règles et repères. Tout ceci se </a:t>
            </a:r>
            <a:r>
              <a:rPr lang="fr-FR" sz="1600" dirty="0" smtClean="0"/>
              <a:t>trouve dans le menu Affichage. </a:t>
            </a:r>
            <a:r>
              <a:rPr lang="fr-FR" sz="1600" dirty="0" smtClean="0"/>
              <a:t>Bien cocher magnétisme. Clic gauche pour faire glisser les repères.</a:t>
            </a:r>
            <a:endParaRPr lang="fr-FR" sz="1600" dirty="0"/>
          </a:p>
        </p:txBody>
      </p:sp>
      <p:pic>
        <p:nvPicPr>
          <p:cNvPr id="1026" name="Picture 2"/>
          <p:cNvPicPr>
            <a:picLocks noChangeAspect="1" noChangeArrowheads="1"/>
          </p:cNvPicPr>
          <p:nvPr/>
        </p:nvPicPr>
        <p:blipFill>
          <a:blip r:embed="rId3" cstate="print"/>
          <a:srcRect/>
          <a:stretch>
            <a:fillRect/>
          </a:stretch>
        </p:blipFill>
        <p:spPr bwMode="auto">
          <a:xfrm>
            <a:off x="214282" y="2214554"/>
            <a:ext cx="1488607" cy="785818"/>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6786578" y="3786190"/>
            <a:ext cx="1250987" cy="2071702"/>
          </a:xfrm>
          <a:prstGeom prst="rect">
            <a:avLst/>
          </a:prstGeom>
          <a:noFill/>
          <a:ln w="9525">
            <a:noFill/>
            <a:miter lim="800000"/>
            <a:headEnd/>
            <a:tailEnd/>
          </a:ln>
          <a:effectLst/>
        </p:spPr>
      </p:pic>
      <p:pic>
        <p:nvPicPr>
          <p:cNvPr id="1030" name="Picture 6"/>
          <p:cNvPicPr>
            <a:picLocks noChangeAspect="1" noChangeArrowheads="1"/>
          </p:cNvPicPr>
          <p:nvPr/>
        </p:nvPicPr>
        <p:blipFill>
          <a:blip r:embed="rId5"/>
          <a:srcRect/>
          <a:stretch>
            <a:fillRect/>
          </a:stretch>
        </p:blipFill>
        <p:spPr bwMode="auto">
          <a:xfrm>
            <a:off x="142844" y="3643314"/>
            <a:ext cx="2051320" cy="2922580"/>
          </a:xfrm>
          <a:prstGeom prst="rect">
            <a:avLst/>
          </a:prstGeom>
          <a:noFill/>
          <a:ln w="9525">
            <a:noFill/>
            <a:miter lim="800000"/>
            <a:headEnd/>
            <a:tailEnd/>
          </a:ln>
          <a:effectLst/>
        </p:spPr>
      </p:pic>
      <p:cxnSp>
        <p:nvCxnSpPr>
          <p:cNvPr id="12" name="Connecteur droit avec flèche 11"/>
          <p:cNvCxnSpPr/>
          <p:nvPr/>
        </p:nvCxnSpPr>
        <p:spPr>
          <a:xfrm rot="5400000">
            <a:off x="5143504" y="3714752"/>
            <a:ext cx="1857388"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714348" y="3429000"/>
            <a:ext cx="3143272"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31" name="Picture 7"/>
          <p:cNvPicPr>
            <a:picLocks noChangeAspect="1" noChangeArrowheads="1"/>
          </p:cNvPicPr>
          <p:nvPr/>
        </p:nvPicPr>
        <p:blipFill>
          <a:blip r:embed="rId6"/>
          <a:srcRect/>
          <a:stretch>
            <a:fillRect/>
          </a:stretch>
        </p:blipFill>
        <p:spPr bwMode="auto">
          <a:xfrm>
            <a:off x="2214546" y="4857760"/>
            <a:ext cx="3429024" cy="1834144"/>
          </a:xfrm>
          <a:prstGeom prst="rect">
            <a:avLst/>
          </a:prstGeom>
          <a:noFill/>
          <a:ln w="9525">
            <a:noFill/>
            <a:miter lim="800000"/>
            <a:headEnd/>
            <a:tailEnd/>
          </a:ln>
          <a:effectLst/>
        </p:spPr>
      </p:pic>
      <p:pic>
        <p:nvPicPr>
          <p:cNvPr id="1032" name="Picture 8"/>
          <p:cNvPicPr>
            <a:picLocks noChangeAspect="1" noChangeArrowheads="1"/>
          </p:cNvPicPr>
          <p:nvPr/>
        </p:nvPicPr>
        <p:blipFill>
          <a:blip r:embed="rId7"/>
          <a:srcRect/>
          <a:stretch>
            <a:fillRect/>
          </a:stretch>
        </p:blipFill>
        <p:spPr bwMode="auto">
          <a:xfrm>
            <a:off x="4429124" y="4286256"/>
            <a:ext cx="361950" cy="295275"/>
          </a:xfrm>
          <a:prstGeom prst="rect">
            <a:avLst/>
          </a:prstGeom>
          <a:noFill/>
          <a:ln w="9525">
            <a:noFill/>
            <a:miter lim="800000"/>
            <a:headEnd/>
            <a:tailEnd/>
          </a:ln>
          <a:effectLst/>
        </p:spPr>
      </p:pic>
      <p:sp>
        <p:nvSpPr>
          <p:cNvPr id="17" name="Ellipse 16"/>
          <p:cNvSpPr/>
          <p:nvPr/>
        </p:nvSpPr>
        <p:spPr>
          <a:xfrm>
            <a:off x="3786182" y="4500570"/>
            <a:ext cx="214314" cy="2143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p:nvPr/>
        </p:nvSpPr>
        <p:spPr>
          <a:xfrm>
            <a:off x="4357686" y="4214818"/>
            <a:ext cx="500066" cy="428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Connecteur droit avec flèche 19"/>
          <p:cNvCxnSpPr>
            <a:stCxn id="17" idx="6"/>
            <a:endCxn id="18" idx="2"/>
          </p:cNvCxnSpPr>
          <p:nvPr/>
        </p:nvCxnSpPr>
        <p:spPr>
          <a:xfrm flipV="1">
            <a:off x="4000496" y="4429132"/>
            <a:ext cx="357190" cy="17859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857488" y="6143644"/>
            <a:ext cx="1928826" cy="2143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2643174" y="3500438"/>
            <a:ext cx="2571768" cy="954107"/>
          </a:xfrm>
          <a:prstGeom prst="rect">
            <a:avLst/>
          </a:prstGeom>
          <a:noFill/>
        </p:spPr>
        <p:txBody>
          <a:bodyPr wrap="square" rtlCol="0">
            <a:spAutoFit/>
          </a:bodyPr>
          <a:lstStyle/>
          <a:p>
            <a:r>
              <a:rPr lang="fr-FR" sz="1400" dirty="0" smtClean="0"/>
              <a:t>Pour afficher le point:</a:t>
            </a:r>
          </a:p>
          <a:p>
            <a:r>
              <a:rPr lang="fr-FR" sz="1400" dirty="0" smtClean="0"/>
              <a:t>Edition….préférences…..outil et cocher  </a:t>
            </a:r>
            <a:r>
              <a:rPr lang="fr-FR" sz="1400" b="1" dirty="0" smtClean="0"/>
              <a:t>Afficher le point de référence..</a:t>
            </a:r>
            <a:endParaRPr lang="fr-FR" sz="1400" b="1" dirty="0"/>
          </a:p>
        </p:txBody>
      </p:sp>
      <p:cxnSp>
        <p:nvCxnSpPr>
          <p:cNvPr id="24" name="Connecteur droit avec flèche 23"/>
          <p:cNvCxnSpPr/>
          <p:nvPr/>
        </p:nvCxnSpPr>
        <p:spPr>
          <a:xfrm rot="5400000">
            <a:off x="-964445" y="5036355"/>
            <a:ext cx="2643206"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en angle 25"/>
          <p:cNvCxnSpPr/>
          <p:nvPr/>
        </p:nvCxnSpPr>
        <p:spPr>
          <a:xfrm rot="5400000" flipH="1" flipV="1">
            <a:off x="821505" y="5750735"/>
            <a:ext cx="1000132" cy="500066"/>
          </a:xfrm>
          <a:prstGeom prst="bent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a:off x="1857356" y="5500702"/>
            <a:ext cx="1000132" cy="6429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2714612" y="6286520"/>
            <a:ext cx="1928826" cy="307777"/>
          </a:xfrm>
          <a:prstGeom prst="rect">
            <a:avLst/>
          </a:prstGeom>
          <a:noFill/>
        </p:spPr>
        <p:txBody>
          <a:bodyPr wrap="square" rtlCol="0">
            <a:spAutoFit/>
          </a:bodyPr>
          <a:lstStyle/>
          <a:p>
            <a:r>
              <a:rPr lang="fr-FR" sz="1400" b="1" dirty="0" smtClean="0">
                <a:solidFill>
                  <a:srgbClr val="FFFF00"/>
                </a:solidFill>
              </a:rPr>
              <a:t>A cocher</a:t>
            </a:r>
            <a:endParaRPr lang="fr-FR" sz="1400" b="1" dirty="0">
              <a:solidFill>
                <a:srgbClr val="FFFF00"/>
              </a:solidFill>
            </a:endParaRPr>
          </a:p>
        </p:txBody>
      </p:sp>
    </p:spTree>
  </p:cSld>
  <p:clrMapOvr>
    <a:masterClrMapping/>
  </p:clrMapOvr>
  <p:transition>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072330" y="6492875"/>
            <a:ext cx="2895600" cy="365125"/>
          </a:xfrm>
        </p:spPr>
        <p:txBody>
          <a:bodyPr/>
          <a:lstStyle/>
          <a:p>
            <a:r>
              <a:rPr lang="fr-FR" dirty="0" smtClean="0"/>
              <a:t>J-Paul VIDAL</a:t>
            </a:r>
            <a:endParaRPr lang="fr-FR" dirty="0"/>
          </a:p>
        </p:txBody>
      </p:sp>
      <p:sp>
        <p:nvSpPr>
          <p:cNvPr id="5" name="ZoneTexte 4"/>
          <p:cNvSpPr txBox="1"/>
          <p:nvPr/>
        </p:nvSpPr>
        <p:spPr>
          <a:xfrm>
            <a:off x="142844" y="214290"/>
            <a:ext cx="6286544" cy="584775"/>
          </a:xfrm>
          <a:prstGeom prst="rect">
            <a:avLst/>
          </a:prstGeom>
          <a:noFill/>
        </p:spPr>
        <p:txBody>
          <a:bodyPr wrap="square" rtlCol="0">
            <a:spAutoFit/>
          </a:bodyPr>
          <a:lstStyle/>
          <a:p>
            <a:r>
              <a:rPr lang="fr-FR" sz="1600" dirty="0" smtClean="0"/>
              <a:t>Choisir une couleur (différente des règles) de fond avec </a:t>
            </a:r>
            <a:r>
              <a:rPr lang="fr-FR" sz="1600" b="1" dirty="0" smtClean="0"/>
              <a:t>pot de peinture</a:t>
            </a:r>
            <a:r>
              <a:rPr lang="fr-FR" sz="1600" dirty="0" smtClean="0"/>
              <a:t>.</a:t>
            </a:r>
          </a:p>
          <a:p>
            <a:r>
              <a:rPr lang="fr-FR" sz="1600" dirty="0" smtClean="0"/>
              <a:t>Créer la composition. Il faut ajouter un calque pour tracer les traits.</a:t>
            </a:r>
            <a:endParaRPr lang="fr-FR" sz="1600" dirty="0"/>
          </a:p>
        </p:txBody>
      </p:sp>
      <p:sp>
        <p:nvSpPr>
          <p:cNvPr id="6" name="ZoneTexte 5"/>
          <p:cNvSpPr txBox="1"/>
          <p:nvPr/>
        </p:nvSpPr>
        <p:spPr>
          <a:xfrm>
            <a:off x="214250" y="1714488"/>
            <a:ext cx="8929750" cy="830997"/>
          </a:xfrm>
          <a:prstGeom prst="rect">
            <a:avLst/>
          </a:prstGeom>
          <a:noFill/>
        </p:spPr>
        <p:txBody>
          <a:bodyPr wrap="square" rtlCol="0">
            <a:spAutoFit/>
          </a:bodyPr>
          <a:lstStyle/>
          <a:p>
            <a:r>
              <a:rPr lang="fr-FR" sz="1600" b="1" dirty="0" smtClean="0">
                <a:solidFill>
                  <a:srgbClr val="FF0000"/>
                </a:solidFill>
              </a:rPr>
              <a:t>Barre horizontale</a:t>
            </a:r>
            <a:r>
              <a:rPr lang="fr-FR" sz="1600" dirty="0" smtClean="0"/>
              <a:t>: </a:t>
            </a:r>
            <a:r>
              <a:rPr lang="fr-FR" sz="1600" b="1" dirty="0" smtClean="0"/>
              <a:t>outil rectangle de sélection 1 rangée</a:t>
            </a:r>
            <a:r>
              <a:rPr lang="fr-FR" sz="1600" dirty="0" smtClean="0"/>
              <a:t>. Un clic sur le repère horizontal suffit.</a:t>
            </a:r>
          </a:p>
          <a:p>
            <a:r>
              <a:rPr lang="fr-FR" sz="1600" dirty="0" smtClean="0"/>
              <a:t>Clic droit sur la sélection pour choisir</a:t>
            </a:r>
            <a:r>
              <a:rPr lang="fr-FR" sz="1600" b="1" dirty="0" smtClean="0"/>
              <a:t> contour</a:t>
            </a:r>
            <a:r>
              <a:rPr lang="fr-FR" sz="1600" dirty="0" smtClean="0"/>
              <a:t>. Une fenêtre contour s’ouvre,  choisir 30 px, couleur noire et centre. Ok. Le trait est installé.</a:t>
            </a:r>
            <a:endParaRPr lang="fr-FR" sz="1600" dirty="0"/>
          </a:p>
        </p:txBody>
      </p:sp>
      <p:pic>
        <p:nvPicPr>
          <p:cNvPr id="2050" name="Picture 2"/>
          <p:cNvPicPr>
            <a:picLocks noChangeAspect="1" noChangeArrowheads="1"/>
          </p:cNvPicPr>
          <p:nvPr/>
        </p:nvPicPr>
        <p:blipFill>
          <a:blip r:embed="rId2"/>
          <a:srcRect/>
          <a:stretch>
            <a:fillRect/>
          </a:stretch>
        </p:blipFill>
        <p:spPr bwMode="auto">
          <a:xfrm>
            <a:off x="2786050" y="785794"/>
            <a:ext cx="2762250" cy="85725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285720" y="2928934"/>
            <a:ext cx="1428760" cy="1501409"/>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2143108" y="2928934"/>
            <a:ext cx="1857388" cy="1501502"/>
          </a:xfrm>
          <a:prstGeom prst="rect">
            <a:avLst/>
          </a:prstGeom>
          <a:noFill/>
          <a:ln w="9525">
            <a:noFill/>
            <a:miter lim="800000"/>
            <a:headEnd/>
            <a:tailEnd/>
          </a:ln>
          <a:effectLst/>
        </p:spPr>
      </p:pic>
      <p:pic>
        <p:nvPicPr>
          <p:cNvPr id="2055" name="Picture 7"/>
          <p:cNvPicPr>
            <a:picLocks noChangeAspect="1" noChangeArrowheads="1"/>
          </p:cNvPicPr>
          <p:nvPr/>
        </p:nvPicPr>
        <p:blipFill>
          <a:blip r:embed="rId5"/>
          <a:srcRect/>
          <a:stretch>
            <a:fillRect/>
          </a:stretch>
        </p:blipFill>
        <p:spPr bwMode="auto">
          <a:xfrm>
            <a:off x="4429124" y="2857496"/>
            <a:ext cx="1933086" cy="1541575"/>
          </a:xfrm>
          <a:prstGeom prst="rect">
            <a:avLst/>
          </a:prstGeom>
          <a:noFill/>
          <a:ln w="9525">
            <a:noFill/>
            <a:miter lim="800000"/>
            <a:headEnd/>
            <a:tailEnd/>
          </a:ln>
          <a:effectLst/>
        </p:spPr>
      </p:pic>
      <p:sp>
        <p:nvSpPr>
          <p:cNvPr id="14" name="ZoneTexte 13"/>
          <p:cNvSpPr txBox="1"/>
          <p:nvPr/>
        </p:nvSpPr>
        <p:spPr>
          <a:xfrm>
            <a:off x="214282" y="2500306"/>
            <a:ext cx="8929718" cy="338554"/>
          </a:xfrm>
          <a:prstGeom prst="rect">
            <a:avLst/>
          </a:prstGeom>
          <a:noFill/>
        </p:spPr>
        <p:txBody>
          <a:bodyPr wrap="square" rtlCol="0">
            <a:spAutoFit/>
          </a:bodyPr>
          <a:lstStyle/>
          <a:p>
            <a:r>
              <a:rPr lang="fr-FR" sz="1600" b="1" dirty="0" smtClean="0">
                <a:solidFill>
                  <a:srgbClr val="FF0000"/>
                </a:solidFill>
              </a:rPr>
              <a:t>Barre verticale</a:t>
            </a:r>
            <a:r>
              <a:rPr lang="fr-FR" sz="1600" dirty="0" smtClean="0"/>
              <a:t>: procéder de même manière mais avec </a:t>
            </a:r>
            <a:r>
              <a:rPr lang="fr-FR" sz="1600" b="1" dirty="0" smtClean="0"/>
              <a:t>outil rectangle de sélection 1 colonne</a:t>
            </a:r>
            <a:r>
              <a:rPr lang="fr-FR" sz="1600" dirty="0" smtClean="0"/>
              <a:t>.</a:t>
            </a:r>
            <a:endParaRPr lang="fr-FR" sz="1600" dirty="0"/>
          </a:p>
        </p:txBody>
      </p:sp>
      <p:pic>
        <p:nvPicPr>
          <p:cNvPr id="2057" name="Picture 9"/>
          <p:cNvPicPr>
            <a:picLocks noChangeAspect="1" noChangeArrowheads="1"/>
          </p:cNvPicPr>
          <p:nvPr/>
        </p:nvPicPr>
        <p:blipFill>
          <a:blip r:embed="rId6"/>
          <a:srcRect/>
          <a:stretch>
            <a:fillRect/>
          </a:stretch>
        </p:blipFill>
        <p:spPr bwMode="auto">
          <a:xfrm>
            <a:off x="6143636" y="571480"/>
            <a:ext cx="1638299" cy="1165207"/>
          </a:xfrm>
          <a:prstGeom prst="rect">
            <a:avLst/>
          </a:prstGeom>
          <a:noFill/>
          <a:ln w="9525">
            <a:noFill/>
            <a:miter lim="800000"/>
            <a:headEnd/>
            <a:tailEnd/>
          </a:ln>
          <a:effectLst/>
        </p:spPr>
      </p:pic>
      <p:pic>
        <p:nvPicPr>
          <p:cNvPr id="2058" name="Picture 10"/>
          <p:cNvPicPr>
            <a:picLocks noChangeAspect="1" noChangeArrowheads="1"/>
          </p:cNvPicPr>
          <p:nvPr/>
        </p:nvPicPr>
        <p:blipFill>
          <a:blip r:embed="rId7"/>
          <a:srcRect/>
          <a:stretch>
            <a:fillRect/>
          </a:stretch>
        </p:blipFill>
        <p:spPr bwMode="auto">
          <a:xfrm>
            <a:off x="6929454" y="2857496"/>
            <a:ext cx="1517508" cy="1500198"/>
          </a:xfrm>
          <a:prstGeom prst="rect">
            <a:avLst/>
          </a:prstGeom>
          <a:noFill/>
          <a:ln w="9525">
            <a:noFill/>
            <a:miter lim="800000"/>
            <a:headEnd/>
            <a:tailEnd/>
          </a:ln>
          <a:effectLst/>
        </p:spPr>
      </p:pic>
      <p:sp>
        <p:nvSpPr>
          <p:cNvPr id="19" name="ZoneTexte 18"/>
          <p:cNvSpPr txBox="1"/>
          <p:nvPr/>
        </p:nvSpPr>
        <p:spPr>
          <a:xfrm>
            <a:off x="357158" y="4429132"/>
            <a:ext cx="8572560" cy="584775"/>
          </a:xfrm>
          <a:prstGeom prst="rect">
            <a:avLst/>
          </a:prstGeom>
          <a:noFill/>
        </p:spPr>
        <p:txBody>
          <a:bodyPr wrap="square" rtlCol="0">
            <a:spAutoFit/>
          </a:bodyPr>
          <a:lstStyle/>
          <a:p>
            <a:r>
              <a:rPr lang="fr-FR" sz="1600" dirty="0" smtClean="0"/>
              <a:t>Cadre extérieur: outil rectangle de sélection. Partir d’un angle pour rejoindre l’autre. Même méthode mais position intérieure pour avoir la même épaisseur.</a:t>
            </a:r>
            <a:endParaRPr lang="fr-FR" sz="1600" dirty="0"/>
          </a:p>
        </p:txBody>
      </p:sp>
      <p:pic>
        <p:nvPicPr>
          <p:cNvPr id="2061" name="Picture 13"/>
          <p:cNvPicPr>
            <a:picLocks noChangeAspect="1" noChangeArrowheads="1"/>
          </p:cNvPicPr>
          <p:nvPr/>
        </p:nvPicPr>
        <p:blipFill>
          <a:blip r:embed="rId8"/>
          <a:srcRect/>
          <a:stretch>
            <a:fillRect/>
          </a:stretch>
        </p:blipFill>
        <p:spPr bwMode="auto">
          <a:xfrm>
            <a:off x="285720" y="5000636"/>
            <a:ext cx="2662214" cy="1507143"/>
          </a:xfrm>
          <a:prstGeom prst="rect">
            <a:avLst/>
          </a:prstGeom>
          <a:noFill/>
          <a:ln w="9525">
            <a:noFill/>
            <a:miter lim="800000"/>
            <a:headEnd/>
            <a:tailEnd/>
          </a:ln>
          <a:effectLst/>
        </p:spPr>
      </p:pic>
      <p:cxnSp>
        <p:nvCxnSpPr>
          <p:cNvPr id="24" name="Connecteur droit avec flèche 23"/>
          <p:cNvCxnSpPr/>
          <p:nvPr/>
        </p:nvCxnSpPr>
        <p:spPr>
          <a:xfrm>
            <a:off x="428596" y="5143512"/>
            <a:ext cx="2500330" cy="135732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62" name="Picture 14"/>
          <p:cNvPicPr>
            <a:picLocks noChangeAspect="1" noChangeArrowheads="1"/>
          </p:cNvPicPr>
          <p:nvPr/>
        </p:nvPicPr>
        <p:blipFill>
          <a:blip r:embed="rId9"/>
          <a:srcRect/>
          <a:stretch>
            <a:fillRect/>
          </a:stretch>
        </p:blipFill>
        <p:spPr bwMode="auto">
          <a:xfrm>
            <a:off x="3000364" y="5143512"/>
            <a:ext cx="1714512" cy="1365654"/>
          </a:xfrm>
          <a:prstGeom prst="rect">
            <a:avLst/>
          </a:prstGeom>
          <a:noFill/>
          <a:ln w="9525">
            <a:noFill/>
            <a:miter lim="800000"/>
            <a:headEnd/>
            <a:tailEnd/>
          </a:ln>
          <a:effectLst/>
        </p:spPr>
      </p:pic>
      <p:pic>
        <p:nvPicPr>
          <p:cNvPr id="2063" name="Picture 15"/>
          <p:cNvPicPr>
            <a:picLocks noChangeAspect="1" noChangeArrowheads="1"/>
          </p:cNvPicPr>
          <p:nvPr/>
        </p:nvPicPr>
        <p:blipFill>
          <a:blip r:embed="rId10"/>
          <a:srcRect/>
          <a:stretch>
            <a:fillRect/>
          </a:stretch>
        </p:blipFill>
        <p:spPr bwMode="auto">
          <a:xfrm>
            <a:off x="4929190" y="4786322"/>
            <a:ext cx="3143240" cy="1757057"/>
          </a:xfrm>
          <a:prstGeom prst="rect">
            <a:avLst/>
          </a:prstGeom>
          <a:noFill/>
          <a:ln w="9525">
            <a:noFill/>
            <a:miter lim="800000"/>
            <a:headEnd/>
            <a:tailEnd/>
          </a:ln>
          <a:effectLst/>
        </p:spPr>
      </p:pic>
    </p:spTree>
  </p:cSld>
  <p:clrMapOvr>
    <a:masterClrMapping/>
  </p:clrMapOvr>
  <p:transition>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143768" y="6492875"/>
            <a:ext cx="2895600" cy="365125"/>
          </a:xfrm>
        </p:spPr>
        <p:txBody>
          <a:bodyPr/>
          <a:lstStyle/>
          <a:p>
            <a:r>
              <a:rPr lang="fr-FR" dirty="0" smtClean="0"/>
              <a:t>J-Paul VIDAL</a:t>
            </a:r>
            <a:endParaRPr lang="fr-FR" dirty="0"/>
          </a:p>
        </p:txBody>
      </p:sp>
      <p:sp>
        <p:nvSpPr>
          <p:cNvPr id="5" name="ZoneTexte 4"/>
          <p:cNvSpPr txBox="1"/>
          <p:nvPr/>
        </p:nvSpPr>
        <p:spPr>
          <a:xfrm>
            <a:off x="214282" y="214290"/>
            <a:ext cx="6572264" cy="369332"/>
          </a:xfrm>
          <a:prstGeom prst="rect">
            <a:avLst/>
          </a:prstGeom>
          <a:noFill/>
        </p:spPr>
        <p:txBody>
          <a:bodyPr wrap="square" rtlCol="0">
            <a:spAutoFit/>
          </a:bodyPr>
          <a:lstStyle/>
          <a:p>
            <a:r>
              <a:rPr lang="fr-FR" dirty="0" smtClean="0"/>
              <a:t>Nouveau calque pour </a:t>
            </a:r>
            <a:r>
              <a:rPr lang="fr-FR" b="1" dirty="0" smtClean="0">
                <a:solidFill>
                  <a:srgbClr val="FF0000"/>
                </a:solidFill>
              </a:rPr>
              <a:t>réaliser le rond </a:t>
            </a:r>
            <a:r>
              <a:rPr lang="fr-FR" dirty="0" smtClean="0"/>
              <a:t>avec </a:t>
            </a:r>
            <a:r>
              <a:rPr lang="fr-FR" b="1" dirty="0" smtClean="0"/>
              <a:t>outil ellipse de sélection</a:t>
            </a:r>
            <a:r>
              <a:rPr lang="fr-FR" dirty="0" smtClean="0"/>
              <a:t>.</a:t>
            </a:r>
            <a:endParaRPr lang="fr-FR" dirty="0"/>
          </a:p>
        </p:txBody>
      </p:sp>
      <p:sp>
        <p:nvSpPr>
          <p:cNvPr id="6" name="ZoneTexte 5"/>
          <p:cNvSpPr txBox="1"/>
          <p:nvPr/>
        </p:nvSpPr>
        <p:spPr>
          <a:xfrm>
            <a:off x="142844" y="642918"/>
            <a:ext cx="8715436" cy="2092881"/>
          </a:xfrm>
          <a:prstGeom prst="rect">
            <a:avLst/>
          </a:prstGeom>
          <a:noFill/>
        </p:spPr>
        <p:txBody>
          <a:bodyPr wrap="square" rtlCol="0">
            <a:spAutoFit/>
          </a:bodyPr>
          <a:lstStyle/>
          <a:p>
            <a:r>
              <a:rPr lang="fr-FR" dirty="0" smtClean="0"/>
              <a:t> </a:t>
            </a:r>
            <a:r>
              <a:rPr lang="fr-FR" sz="1600" dirty="0" smtClean="0"/>
              <a:t>Appuyer sur </a:t>
            </a:r>
            <a:r>
              <a:rPr lang="fr-FR" sz="1600" b="1" dirty="0" smtClean="0"/>
              <a:t>Maj</a:t>
            </a:r>
            <a:r>
              <a:rPr lang="fr-FR" sz="1600" dirty="0" smtClean="0"/>
              <a:t>. Pour faire un rond. Déplacer pour le centré. Le </a:t>
            </a:r>
            <a:r>
              <a:rPr lang="fr-FR" sz="1600" b="1" dirty="0" smtClean="0"/>
              <a:t>magnétisme</a:t>
            </a:r>
            <a:r>
              <a:rPr lang="fr-FR" sz="1600" dirty="0" smtClean="0"/>
              <a:t> permet un centrage parfait. </a:t>
            </a:r>
          </a:p>
          <a:p>
            <a:r>
              <a:rPr lang="fr-FR" sz="1600" dirty="0" smtClean="0"/>
              <a:t>  Enlever les repères par </a:t>
            </a:r>
            <a:r>
              <a:rPr lang="fr-FR" sz="1600" b="1" dirty="0" smtClean="0"/>
              <a:t>Ctrl + H </a:t>
            </a:r>
            <a:r>
              <a:rPr lang="fr-FR" sz="1600" dirty="0" smtClean="0"/>
              <a:t>(</a:t>
            </a:r>
            <a:r>
              <a:rPr lang="fr-FR" sz="1600" b="1" dirty="0" smtClean="0"/>
              <a:t>Ctrl + H </a:t>
            </a:r>
            <a:r>
              <a:rPr lang="fr-FR" sz="1600" dirty="0" smtClean="0"/>
              <a:t>pour les remettre).</a:t>
            </a:r>
          </a:p>
          <a:p>
            <a:r>
              <a:rPr lang="fr-FR" sz="1600" dirty="0" smtClean="0"/>
              <a:t>  Utiliser la gomme pour effacer les traits dans le rond en prenant le bon calque (des traits).</a:t>
            </a:r>
          </a:p>
          <a:p>
            <a:r>
              <a:rPr lang="fr-FR" sz="1600" dirty="0" smtClean="0"/>
              <a:t>  le fait d’avoir utiliser un autre calque pour le rond permet un effacement efficace sans altérer ce dernier.</a:t>
            </a:r>
          </a:p>
          <a:p>
            <a:r>
              <a:rPr lang="fr-FR" sz="1600" dirty="0" smtClean="0"/>
              <a:t>   Fusionner ces deux calques.</a:t>
            </a:r>
          </a:p>
          <a:p>
            <a:r>
              <a:rPr lang="fr-FR" sz="1600" dirty="0" smtClean="0"/>
              <a:t>Clic droit ici.</a:t>
            </a:r>
            <a:endParaRPr lang="fr-FR" sz="1600" dirty="0"/>
          </a:p>
        </p:txBody>
      </p:sp>
      <p:pic>
        <p:nvPicPr>
          <p:cNvPr id="3074" name="Picture 2"/>
          <p:cNvPicPr>
            <a:picLocks noChangeAspect="1" noChangeArrowheads="1"/>
          </p:cNvPicPr>
          <p:nvPr/>
        </p:nvPicPr>
        <p:blipFill>
          <a:blip r:embed="rId2"/>
          <a:srcRect/>
          <a:stretch>
            <a:fillRect/>
          </a:stretch>
        </p:blipFill>
        <p:spPr bwMode="auto">
          <a:xfrm>
            <a:off x="214282" y="2786058"/>
            <a:ext cx="2357454" cy="3926075"/>
          </a:xfrm>
          <a:prstGeom prst="rect">
            <a:avLst/>
          </a:prstGeom>
          <a:noFill/>
          <a:ln w="9525">
            <a:noFill/>
            <a:miter lim="800000"/>
            <a:headEnd/>
            <a:tailEnd/>
          </a:ln>
          <a:effectLst/>
        </p:spPr>
      </p:pic>
      <p:cxnSp>
        <p:nvCxnSpPr>
          <p:cNvPr id="9" name="Connecteur droit avec flèche 8"/>
          <p:cNvCxnSpPr/>
          <p:nvPr/>
        </p:nvCxnSpPr>
        <p:spPr>
          <a:xfrm>
            <a:off x="1500166" y="2571744"/>
            <a:ext cx="857256" cy="7143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3000364" y="2143116"/>
            <a:ext cx="5857916" cy="584775"/>
          </a:xfrm>
          <a:prstGeom prst="rect">
            <a:avLst/>
          </a:prstGeom>
          <a:noFill/>
        </p:spPr>
        <p:txBody>
          <a:bodyPr wrap="square" rtlCol="0">
            <a:spAutoFit/>
          </a:bodyPr>
          <a:lstStyle/>
          <a:p>
            <a:r>
              <a:rPr lang="fr-FR" sz="1600" dirty="0" smtClean="0"/>
              <a:t>   Maintenant, avec outil baguette magique sélectionner le noir du traçage.  </a:t>
            </a:r>
            <a:endParaRPr lang="fr-FR" sz="1600" dirty="0"/>
          </a:p>
        </p:txBody>
      </p:sp>
      <p:pic>
        <p:nvPicPr>
          <p:cNvPr id="3075" name="Picture 3"/>
          <p:cNvPicPr>
            <a:picLocks noChangeAspect="1" noChangeArrowheads="1"/>
          </p:cNvPicPr>
          <p:nvPr/>
        </p:nvPicPr>
        <p:blipFill>
          <a:blip r:embed="rId3"/>
          <a:srcRect/>
          <a:stretch>
            <a:fillRect/>
          </a:stretch>
        </p:blipFill>
        <p:spPr bwMode="auto">
          <a:xfrm>
            <a:off x="3071802" y="2643182"/>
            <a:ext cx="2209800" cy="1066800"/>
          </a:xfrm>
          <a:prstGeom prst="rect">
            <a:avLst/>
          </a:prstGeom>
          <a:noFill/>
          <a:ln w="9525">
            <a:noFill/>
            <a:miter lim="800000"/>
            <a:headEnd/>
            <a:tailEnd/>
          </a:ln>
          <a:effectLst/>
        </p:spPr>
      </p:pic>
      <p:sp>
        <p:nvSpPr>
          <p:cNvPr id="12" name="ZoneTexte 11"/>
          <p:cNvSpPr txBox="1"/>
          <p:nvPr/>
        </p:nvSpPr>
        <p:spPr>
          <a:xfrm>
            <a:off x="2928894" y="3714752"/>
            <a:ext cx="6215106" cy="830997"/>
          </a:xfrm>
          <a:prstGeom prst="rect">
            <a:avLst/>
          </a:prstGeom>
          <a:noFill/>
        </p:spPr>
        <p:txBody>
          <a:bodyPr wrap="square" rtlCol="0">
            <a:spAutoFit/>
          </a:bodyPr>
          <a:lstStyle/>
          <a:p>
            <a:r>
              <a:rPr lang="fr-FR" sz="1600" dirty="0" smtClean="0"/>
              <a:t>   Se placer sur le calque vert. Cliquer sur supprimer. Pour voir le résultat désactiver le calque du traçage. Ce calque ne sert plus et peut donc être supprimé.</a:t>
            </a:r>
            <a:endParaRPr lang="fr-FR" sz="1600" dirty="0"/>
          </a:p>
        </p:txBody>
      </p:sp>
      <p:pic>
        <p:nvPicPr>
          <p:cNvPr id="3076" name="Picture 4"/>
          <p:cNvPicPr>
            <a:picLocks noChangeAspect="1" noChangeArrowheads="1"/>
          </p:cNvPicPr>
          <p:nvPr/>
        </p:nvPicPr>
        <p:blipFill>
          <a:blip r:embed="rId4"/>
          <a:srcRect/>
          <a:stretch>
            <a:fillRect/>
          </a:stretch>
        </p:blipFill>
        <p:spPr bwMode="auto">
          <a:xfrm>
            <a:off x="2643174" y="4500570"/>
            <a:ext cx="3143272" cy="1766118"/>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a:srcRect/>
          <a:stretch>
            <a:fillRect/>
          </a:stretch>
        </p:blipFill>
        <p:spPr bwMode="auto">
          <a:xfrm>
            <a:off x="5929322" y="4429132"/>
            <a:ext cx="1785950" cy="1024498"/>
          </a:xfrm>
          <a:prstGeom prst="rect">
            <a:avLst/>
          </a:prstGeom>
          <a:noFill/>
          <a:ln w="9525">
            <a:noFill/>
            <a:miter lim="800000"/>
            <a:headEnd/>
            <a:tailEnd/>
          </a:ln>
          <a:effectLst/>
        </p:spPr>
      </p:pic>
      <p:sp>
        <p:nvSpPr>
          <p:cNvPr id="16" name="ZoneTexte 15"/>
          <p:cNvSpPr txBox="1"/>
          <p:nvPr/>
        </p:nvSpPr>
        <p:spPr>
          <a:xfrm>
            <a:off x="2714612" y="5916059"/>
            <a:ext cx="6429388" cy="584775"/>
          </a:xfrm>
          <a:prstGeom prst="rect">
            <a:avLst/>
          </a:prstGeom>
          <a:noFill/>
        </p:spPr>
        <p:txBody>
          <a:bodyPr wrap="square" rtlCol="0">
            <a:spAutoFit/>
          </a:bodyPr>
          <a:lstStyle/>
          <a:p>
            <a:r>
              <a:rPr lang="fr-FR" sz="1600" b="1" dirty="0" smtClean="0">
                <a:solidFill>
                  <a:srgbClr val="FF0000"/>
                </a:solidFill>
              </a:rPr>
              <a:t>                                                                 Si cette composition est susceptible d’être utilisée dans </a:t>
            </a:r>
            <a:r>
              <a:rPr lang="fr-FR" sz="1600" b="1" dirty="0" smtClean="0">
                <a:solidFill>
                  <a:srgbClr val="FF0000"/>
                </a:solidFill>
              </a:rPr>
              <a:t>un autre </a:t>
            </a:r>
            <a:r>
              <a:rPr lang="fr-FR" sz="1600" b="1" dirty="0" smtClean="0">
                <a:solidFill>
                  <a:srgbClr val="FF0000"/>
                </a:solidFill>
              </a:rPr>
              <a:t>projet l’enregistrer en PNG.                    </a:t>
            </a:r>
            <a:endParaRPr lang="fr-FR" sz="1600" b="1" dirty="0">
              <a:solidFill>
                <a:srgbClr val="FF0000"/>
              </a:solidFill>
            </a:endParaRPr>
          </a:p>
        </p:txBody>
      </p:sp>
    </p:spTree>
  </p:cSld>
  <p:clrMapOvr>
    <a:masterClrMapping/>
  </p:clrMapOvr>
  <p:transition>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000892" y="6492875"/>
            <a:ext cx="2895600" cy="365125"/>
          </a:xfrm>
        </p:spPr>
        <p:txBody>
          <a:bodyPr/>
          <a:lstStyle/>
          <a:p>
            <a:r>
              <a:rPr lang="fr-FR" dirty="0" smtClean="0"/>
              <a:t>J-Paul VIDAL</a:t>
            </a:r>
            <a:endParaRPr lang="fr-FR" dirty="0"/>
          </a:p>
        </p:txBody>
      </p:sp>
      <p:sp>
        <p:nvSpPr>
          <p:cNvPr id="3" name="ZoneTexte 2"/>
          <p:cNvSpPr txBox="1"/>
          <p:nvPr/>
        </p:nvSpPr>
        <p:spPr>
          <a:xfrm>
            <a:off x="142844" y="142852"/>
            <a:ext cx="8501122" cy="646331"/>
          </a:xfrm>
          <a:prstGeom prst="rect">
            <a:avLst/>
          </a:prstGeom>
          <a:noFill/>
        </p:spPr>
        <p:txBody>
          <a:bodyPr wrap="square" rtlCol="0">
            <a:spAutoFit/>
          </a:bodyPr>
          <a:lstStyle/>
          <a:p>
            <a:r>
              <a:rPr lang="fr-FR" dirty="0" smtClean="0"/>
              <a:t>  Ce gabarit est prévu pour 5 photos. Il est possible de créer autant de gabarits que l’un veut en fonction de son imagination.</a:t>
            </a:r>
            <a:endParaRPr lang="fr-FR" dirty="0"/>
          </a:p>
        </p:txBody>
      </p:sp>
      <p:sp>
        <p:nvSpPr>
          <p:cNvPr id="5" name="ZoneTexte 4"/>
          <p:cNvSpPr txBox="1"/>
          <p:nvPr/>
        </p:nvSpPr>
        <p:spPr>
          <a:xfrm>
            <a:off x="142844" y="714356"/>
            <a:ext cx="8501122" cy="646331"/>
          </a:xfrm>
          <a:prstGeom prst="rect">
            <a:avLst/>
          </a:prstGeom>
          <a:noFill/>
        </p:spPr>
        <p:txBody>
          <a:bodyPr wrap="square" rtlCol="0">
            <a:spAutoFit/>
          </a:bodyPr>
          <a:lstStyle/>
          <a:p>
            <a:r>
              <a:rPr lang="fr-FR" dirty="0" smtClean="0"/>
              <a:t>  Pour insérer une image, il faut choisir une sélection avec l’outil baguette magique et l’insérer dans un nouveau calque.</a:t>
            </a:r>
            <a:endParaRPr lang="fr-FR" dirty="0"/>
          </a:p>
        </p:txBody>
      </p:sp>
      <p:sp>
        <p:nvSpPr>
          <p:cNvPr id="6" name="ZoneTexte 5"/>
          <p:cNvSpPr txBox="1"/>
          <p:nvPr/>
        </p:nvSpPr>
        <p:spPr>
          <a:xfrm>
            <a:off x="142844" y="1357298"/>
            <a:ext cx="8501122" cy="646331"/>
          </a:xfrm>
          <a:prstGeom prst="rect">
            <a:avLst/>
          </a:prstGeom>
          <a:noFill/>
        </p:spPr>
        <p:txBody>
          <a:bodyPr wrap="square" rtlCol="0">
            <a:spAutoFit/>
          </a:bodyPr>
          <a:lstStyle/>
          <a:p>
            <a:r>
              <a:rPr lang="fr-FR" dirty="0" smtClean="0"/>
              <a:t>  Cette sélection et suffisante mais compliquons un peu avec des angles arrondis.</a:t>
            </a:r>
          </a:p>
          <a:p>
            <a:r>
              <a:rPr lang="fr-FR" dirty="0" smtClean="0"/>
              <a:t>  Modifier la sélection par dilater avec un rayon de 20 pixels par exemple</a:t>
            </a:r>
            <a:endParaRPr lang="fr-FR" dirty="0"/>
          </a:p>
        </p:txBody>
      </p:sp>
      <p:pic>
        <p:nvPicPr>
          <p:cNvPr id="1028" name="Picture 4"/>
          <p:cNvPicPr>
            <a:picLocks noChangeAspect="1" noChangeArrowheads="1"/>
          </p:cNvPicPr>
          <p:nvPr/>
        </p:nvPicPr>
        <p:blipFill>
          <a:blip r:embed="rId2"/>
          <a:srcRect/>
          <a:stretch>
            <a:fillRect/>
          </a:stretch>
        </p:blipFill>
        <p:spPr bwMode="auto">
          <a:xfrm>
            <a:off x="1857324" y="2071678"/>
            <a:ext cx="7286676" cy="4090284"/>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a:srcRect/>
          <a:stretch>
            <a:fillRect/>
          </a:stretch>
        </p:blipFill>
        <p:spPr bwMode="auto">
          <a:xfrm>
            <a:off x="214282" y="2071678"/>
            <a:ext cx="2499603" cy="2540001"/>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a:srcRect/>
          <a:stretch>
            <a:fillRect/>
          </a:stretch>
        </p:blipFill>
        <p:spPr bwMode="auto">
          <a:xfrm>
            <a:off x="7143768" y="1928802"/>
            <a:ext cx="1219200" cy="1514475"/>
          </a:xfrm>
          <a:prstGeom prst="rect">
            <a:avLst/>
          </a:prstGeom>
          <a:noFill/>
          <a:ln w="9525">
            <a:noFill/>
            <a:miter lim="800000"/>
            <a:headEnd/>
            <a:tailEnd/>
          </a:ln>
          <a:effectLst/>
        </p:spPr>
      </p:pic>
      <p:sp>
        <p:nvSpPr>
          <p:cNvPr id="10" name="ZoneTexte 9"/>
          <p:cNvSpPr txBox="1"/>
          <p:nvPr/>
        </p:nvSpPr>
        <p:spPr>
          <a:xfrm>
            <a:off x="7143736" y="3500438"/>
            <a:ext cx="2000264" cy="307777"/>
          </a:xfrm>
          <a:prstGeom prst="rect">
            <a:avLst/>
          </a:prstGeom>
          <a:noFill/>
        </p:spPr>
        <p:txBody>
          <a:bodyPr wrap="square" rtlCol="0">
            <a:spAutoFit/>
          </a:bodyPr>
          <a:lstStyle/>
          <a:p>
            <a:r>
              <a:rPr lang="fr-FR" sz="1400" dirty="0" smtClean="0"/>
              <a:t>Les arrondis sont fait</a:t>
            </a:r>
            <a:endParaRPr lang="fr-FR" sz="1400" dirty="0"/>
          </a:p>
        </p:txBody>
      </p:sp>
      <p:cxnSp>
        <p:nvCxnSpPr>
          <p:cNvPr id="12" name="Connecteur droit avec flèche 11"/>
          <p:cNvCxnSpPr/>
          <p:nvPr/>
        </p:nvCxnSpPr>
        <p:spPr>
          <a:xfrm rot="5400000">
            <a:off x="35687" y="2821777"/>
            <a:ext cx="1357322"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1357290" y="3643314"/>
            <a:ext cx="500066"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rot="5400000">
            <a:off x="1964513" y="4179099"/>
            <a:ext cx="785818" cy="14287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3000364" y="2571744"/>
            <a:ext cx="1500198" cy="523220"/>
          </a:xfrm>
          <a:prstGeom prst="rect">
            <a:avLst/>
          </a:prstGeom>
          <a:noFill/>
        </p:spPr>
        <p:txBody>
          <a:bodyPr wrap="square" rtlCol="0">
            <a:spAutoFit/>
          </a:bodyPr>
          <a:lstStyle/>
          <a:p>
            <a:r>
              <a:rPr lang="fr-FR" sz="1400" dirty="0" smtClean="0"/>
              <a:t>Partie sélectionnée</a:t>
            </a:r>
            <a:endParaRPr lang="fr-FR" sz="1400" dirty="0"/>
          </a:p>
        </p:txBody>
      </p:sp>
      <p:pic>
        <p:nvPicPr>
          <p:cNvPr id="1030" name="Picture 6"/>
          <p:cNvPicPr>
            <a:picLocks noChangeAspect="1" noChangeArrowheads="1"/>
          </p:cNvPicPr>
          <p:nvPr/>
        </p:nvPicPr>
        <p:blipFill>
          <a:blip r:embed="rId5"/>
          <a:srcRect/>
          <a:stretch>
            <a:fillRect/>
          </a:stretch>
        </p:blipFill>
        <p:spPr bwMode="auto">
          <a:xfrm>
            <a:off x="4857753" y="3000372"/>
            <a:ext cx="1143788" cy="2306638"/>
          </a:xfrm>
          <a:prstGeom prst="rect">
            <a:avLst/>
          </a:prstGeom>
          <a:noFill/>
          <a:ln w="9525">
            <a:noFill/>
            <a:miter lim="800000"/>
            <a:headEnd/>
            <a:tailEnd/>
          </a:ln>
          <a:effectLst/>
        </p:spPr>
      </p:pic>
      <p:sp>
        <p:nvSpPr>
          <p:cNvPr id="19" name="ZoneTexte 18"/>
          <p:cNvSpPr txBox="1"/>
          <p:nvPr/>
        </p:nvSpPr>
        <p:spPr>
          <a:xfrm>
            <a:off x="2786050" y="3429000"/>
            <a:ext cx="1071570" cy="523220"/>
          </a:xfrm>
          <a:prstGeom prst="rect">
            <a:avLst/>
          </a:prstGeom>
          <a:noFill/>
        </p:spPr>
        <p:txBody>
          <a:bodyPr wrap="square" rtlCol="0">
            <a:spAutoFit/>
          </a:bodyPr>
          <a:lstStyle/>
          <a:p>
            <a:r>
              <a:rPr lang="fr-FR" sz="1400" dirty="0" smtClean="0">
                <a:solidFill>
                  <a:srgbClr val="FFFF00"/>
                </a:solidFill>
              </a:rPr>
              <a:t>Clic droit ici</a:t>
            </a:r>
          </a:p>
          <a:p>
            <a:r>
              <a:rPr lang="fr-FR" sz="1400" dirty="0" smtClean="0"/>
              <a:t>ouvre</a:t>
            </a:r>
            <a:endParaRPr lang="fr-FR" sz="1400" dirty="0"/>
          </a:p>
        </p:txBody>
      </p:sp>
      <p:cxnSp>
        <p:nvCxnSpPr>
          <p:cNvPr id="21" name="Connecteur droit avec flèche 20"/>
          <p:cNvCxnSpPr/>
          <p:nvPr/>
        </p:nvCxnSpPr>
        <p:spPr>
          <a:xfrm>
            <a:off x="3428992" y="3786190"/>
            <a:ext cx="1500198" cy="714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2571736" y="5286388"/>
            <a:ext cx="2643206" cy="307777"/>
          </a:xfrm>
          <a:prstGeom prst="rect">
            <a:avLst/>
          </a:prstGeom>
          <a:noFill/>
        </p:spPr>
        <p:txBody>
          <a:bodyPr wrap="square" rtlCol="0">
            <a:spAutoFit/>
          </a:bodyPr>
          <a:lstStyle/>
          <a:p>
            <a:r>
              <a:rPr lang="fr-FR" sz="1400" dirty="0" smtClean="0"/>
              <a:t>Choisir calque par copier</a:t>
            </a:r>
            <a:endParaRPr lang="fr-FR" sz="1400" dirty="0"/>
          </a:p>
        </p:txBody>
      </p:sp>
      <p:pic>
        <p:nvPicPr>
          <p:cNvPr id="1031" name="Picture 7"/>
          <p:cNvPicPr>
            <a:picLocks noChangeAspect="1" noChangeArrowheads="1"/>
          </p:cNvPicPr>
          <p:nvPr/>
        </p:nvPicPr>
        <p:blipFill>
          <a:blip r:embed="rId6"/>
          <a:srcRect/>
          <a:stretch>
            <a:fillRect/>
          </a:stretch>
        </p:blipFill>
        <p:spPr bwMode="auto">
          <a:xfrm>
            <a:off x="7572396" y="4286256"/>
            <a:ext cx="1172030" cy="1071570"/>
          </a:xfrm>
          <a:prstGeom prst="rect">
            <a:avLst/>
          </a:prstGeom>
          <a:noFill/>
          <a:ln w="9525">
            <a:noFill/>
            <a:miter lim="800000"/>
            <a:headEnd/>
            <a:tailEnd/>
          </a:ln>
          <a:effectLst/>
        </p:spPr>
      </p:pic>
      <p:sp>
        <p:nvSpPr>
          <p:cNvPr id="27" name="ZoneTexte 26"/>
          <p:cNvSpPr txBox="1"/>
          <p:nvPr/>
        </p:nvSpPr>
        <p:spPr>
          <a:xfrm>
            <a:off x="6572264" y="5572140"/>
            <a:ext cx="1857388" cy="307777"/>
          </a:xfrm>
          <a:prstGeom prst="rect">
            <a:avLst/>
          </a:prstGeom>
          <a:noFill/>
        </p:spPr>
        <p:txBody>
          <a:bodyPr wrap="square" rtlCol="0">
            <a:spAutoFit/>
          </a:bodyPr>
          <a:lstStyle/>
          <a:p>
            <a:r>
              <a:rPr lang="fr-FR" sz="1400" dirty="0" smtClean="0"/>
              <a:t>Nouveau calque créer</a:t>
            </a:r>
            <a:endParaRPr lang="fr-FR" sz="1400" dirty="0"/>
          </a:p>
        </p:txBody>
      </p:sp>
      <p:cxnSp>
        <p:nvCxnSpPr>
          <p:cNvPr id="29" name="Connecteur droit avec flèche 28"/>
          <p:cNvCxnSpPr/>
          <p:nvPr/>
        </p:nvCxnSpPr>
        <p:spPr>
          <a:xfrm rot="5400000" flipH="1" flipV="1">
            <a:off x="7715272" y="5072074"/>
            <a:ext cx="1214446" cy="714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6572264" y="6357958"/>
            <a:ext cx="2895600" cy="365125"/>
          </a:xfrm>
        </p:spPr>
        <p:txBody>
          <a:bodyPr/>
          <a:lstStyle/>
          <a:p>
            <a:r>
              <a:rPr lang="fr-FR" dirty="0" smtClean="0"/>
              <a:t>J-Paul VIDAL</a:t>
            </a:r>
            <a:endParaRPr lang="fr-FR" dirty="0"/>
          </a:p>
        </p:txBody>
      </p:sp>
      <p:pic>
        <p:nvPicPr>
          <p:cNvPr id="5122" name="Picture 2"/>
          <p:cNvPicPr>
            <a:picLocks noChangeAspect="1" noChangeArrowheads="1"/>
          </p:cNvPicPr>
          <p:nvPr/>
        </p:nvPicPr>
        <p:blipFill>
          <a:blip r:embed="rId2" cstate="print"/>
          <a:srcRect/>
          <a:stretch>
            <a:fillRect/>
          </a:stretch>
        </p:blipFill>
        <p:spPr bwMode="auto">
          <a:xfrm>
            <a:off x="428596" y="1000108"/>
            <a:ext cx="2357454" cy="2169586"/>
          </a:xfrm>
          <a:prstGeom prst="rect">
            <a:avLst/>
          </a:prstGeom>
          <a:noFill/>
          <a:ln w="9525">
            <a:noFill/>
            <a:miter lim="800000"/>
            <a:headEnd/>
            <a:tailEnd/>
          </a:ln>
          <a:effectLst/>
        </p:spPr>
      </p:pic>
      <p:sp>
        <p:nvSpPr>
          <p:cNvPr id="6" name="ZoneTexte 5"/>
          <p:cNvSpPr txBox="1"/>
          <p:nvPr/>
        </p:nvSpPr>
        <p:spPr>
          <a:xfrm>
            <a:off x="357158" y="357166"/>
            <a:ext cx="7358114" cy="646331"/>
          </a:xfrm>
          <a:prstGeom prst="rect">
            <a:avLst/>
          </a:prstGeom>
          <a:noFill/>
        </p:spPr>
        <p:txBody>
          <a:bodyPr wrap="square" rtlCol="0">
            <a:spAutoFit/>
          </a:bodyPr>
          <a:lstStyle/>
          <a:p>
            <a:r>
              <a:rPr lang="fr-FR" dirty="0" smtClean="0"/>
              <a:t>Pour la partie gauche, les choses se compliquent un peu puisqu’il faut enlever les affiches tout en conservant le personnage.</a:t>
            </a:r>
            <a:endParaRPr lang="fr-FR" dirty="0"/>
          </a:p>
        </p:txBody>
      </p:sp>
      <p:sp>
        <p:nvSpPr>
          <p:cNvPr id="7" name="ZoneTexte 6"/>
          <p:cNvSpPr txBox="1"/>
          <p:nvPr/>
        </p:nvSpPr>
        <p:spPr>
          <a:xfrm>
            <a:off x="2857488" y="1142984"/>
            <a:ext cx="6000792" cy="2585323"/>
          </a:xfrm>
          <a:prstGeom prst="rect">
            <a:avLst/>
          </a:prstGeom>
          <a:noFill/>
        </p:spPr>
        <p:txBody>
          <a:bodyPr wrap="square" rtlCol="0">
            <a:spAutoFit/>
          </a:bodyPr>
          <a:lstStyle/>
          <a:p>
            <a:r>
              <a:rPr lang="fr-FR" dirty="0" smtClean="0"/>
              <a:t>Pour cela il faut</a:t>
            </a:r>
          </a:p>
          <a:p>
            <a:r>
              <a:rPr lang="fr-FR" dirty="0" smtClean="0"/>
              <a:t> isoler le personnage</a:t>
            </a:r>
          </a:p>
          <a:p>
            <a:r>
              <a:rPr lang="fr-FR" dirty="0" smtClean="0"/>
              <a:t> pour le mettre sur</a:t>
            </a:r>
          </a:p>
          <a:p>
            <a:r>
              <a:rPr lang="fr-FR" dirty="0" smtClean="0"/>
              <a:t> un autre calque.</a:t>
            </a:r>
          </a:p>
          <a:p>
            <a:r>
              <a:rPr lang="fr-FR" dirty="0" smtClean="0"/>
              <a:t> L’outil sélection</a:t>
            </a:r>
          </a:p>
          <a:p>
            <a:r>
              <a:rPr lang="fr-FR" dirty="0" smtClean="0"/>
              <a:t> rapide est parfait pour mener à bien </a:t>
            </a:r>
          </a:p>
          <a:p>
            <a:r>
              <a:rPr lang="fr-FR" dirty="0" smtClean="0"/>
              <a:t>cette opération. Inutile de sélectionner </a:t>
            </a:r>
          </a:p>
          <a:p>
            <a:r>
              <a:rPr lang="fr-FR" dirty="0" smtClean="0"/>
              <a:t>tout le personnage. Seule, la partie </a:t>
            </a:r>
          </a:p>
          <a:p>
            <a:r>
              <a:rPr lang="fr-FR" dirty="0" smtClean="0"/>
              <a:t>recouvrant les affiches nous intéresse.</a:t>
            </a:r>
            <a:endParaRPr lang="fr-FR" dirty="0"/>
          </a:p>
        </p:txBody>
      </p:sp>
      <p:pic>
        <p:nvPicPr>
          <p:cNvPr id="5123" name="Picture 3"/>
          <p:cNvPicPr>
            <a:picLocks noChangeAspect="1" noChangeArrowheads="1"/>
          </p:cNvPicPr>
          <p:nvPr/>
        </p:nvPicPr>
        <p:blipFill>
          <a:blip r:embed="rId3"/>
          <a:srcRect/>
          <a:stretch>
            <a:fillRect/>
          </a:stretch>
        </p:blipFill>
        <p:spPr bwMode="auto">
          <a:xfrm>
            <a:off x="4929190" y="1000108"/>
            <a:ext cx="1738137" cy="1428761"/>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a:srcRect/>
          <a:stretch>
            <a:fillRect/>
          </a:stretch>
        </p:blipFill>
        <p:spPr bwMode="auto">
          <a:xfrm>
            <a:off x="6858017" y="642918"/>
            <a:ext cx="1809898" cy="2786082"/>
          </a:xfrm>
          <a:prstGeom prst="rect">
            <a:avLst/>
          </a:prstGeom>
          <a:noFill/>
          <a:ln w="9525">
            <a:noFill/>
            <a:miter lim="800000"/>
            <a:headEnd/>
            <a:tailEnd/>
          </a:ln>
          <a:effectLst/>
        </p:spPr>
      </p:pic>
      <p:pic>
        <p:nvPicPr>
          <p:cNvPr id="5125" name="Picture 5"/>
          <p:cNvPicPr>
            <a:picLocks noChangeAspect="1" noChangeArrowheads="1"/>
          </p:cNvPicPr>
          <p:nvPr/>
        </p:nvPicPr>
        <p:blipFill>
          <a:blip r:embed="rId5"/>
          <a:srcRect/>
          <a:stretch>
            <a:fillRect/>
          </a:stretch>
        </p:blipFill>
        <p:spPr bwMode="auto">
          <a:xfrm>
            <a:off x="285720" y="4071943"/>
            <a:ext cx="2056149" cy="2143140"/>
          </a:xfrm>
          <a:prstGeom prst="rect">
            <a:avLst/>
          </a:prstGeom>
          <a:noFill/>
          <a:ln w="9525">
            <a:noFill/>
            <a:miter lim="800000"/>
            <a:headEnd/>
            <a:tailEnd/>
          </a:ln>
          <a:effectLst/>
        </p:spPr>
      </p:pic>
      <p:sp>
        <p:nvSpPr>
          <p:cNvPr id="11" name="ZoneTexte 10"/>
          <p:cNvSpPr txBox="1"/>
          <p:nvPr/>
        </p:nvSpPr>
        <p:spPr>
          <a:xfrm>
            <a:off x="2428860" y="3929066"/>
            <a:ext cx="1643074" cy="1754326"/>
          </a:xfrm>
          <a:prstGeom prst="rect">
            <a:avLst/>
          </a:prstGeom>
          <a:noFill/>
        </p:spPr>
        <p:txBody>
          <a:bodyPr wrap="square" rtlCol="0">
            <a:spAutoFit/>
          </a:bodyPr>
          <a:lstStyle/>
          <a:p>
            <a:r>
              <a:rPr lang="fr-FR" dirty="0" smtClean="0"/>
              <a:t>Un clic droit sur la sélection ouvre un menu permettant de créer un </a:t>
            </a:r>
            <a:r>
              <a:rPr lang="fr-FR" b="1" dirty="0" smtClean="0">
                <a:solidFill>
                  <a:srgbClr val="FF0000"/>
                </a:solidFill>
              </a:rPr>
              <a:t>calque par copier</a:t>
            </a:r>
            <a:endParaRPr lang="fr-FR" b="1" dirty="0">
              <a:solidFill>
                <a:srgbClr val="FF0000"/>
              </a:solidFill>
            </a:endParaRPr>
          </a:p>
        </p:txBody>
      </p:sp>
      <p:pic>
        <p:nvPicPr>
          <p:cNvPr id="5126" name="Picture 6"/>
          <p:cNvPicPr>
            <a:picLocks noChangeAspect="1" noChangeArrowheads="1"/>
          </p:cNvPicPr>
          <p:nvPr/>
        </p:nvPicPr>
        <p:blipFill>
          <a:blip r:embed="rId6"/>
          <a:srcRect/>
          <a:stretch>
            <a:fillRect/>
          </a:stretch>
        </p:blipFill>
        <p:spPr bwMode="auto">
          <a:xfrm>
            <a:off x="6357950" y="3786190"/>
            <a:ext cx="2357454" cy="2628816"/>
          </a:xfrm>
          <a:prstGeom prst="rect">
            <a:avLst/>
          </a:prstGeom>
          <a:noFill/>
          <a:ln w="9525">
            <a:noFill/>
            <a:miter lim="800000"/>
            <a:headEnd/>
            <a:tailEnd/>
          </a:ln>
          <a:effectLst/>
        </p:spPr>
      </p:pic>
      <p:sp>
        <p:nvSpPr>
          <p:cNvPr id="14" name="ZoneTexte 13"/>
          <p:cNvSpPr txBox="1"/>
          <p:nvPr/>
        </p:nvSpPr>
        <p:spPr>
          <a:xfrm>
            <a:off x="4214810" y="4000504"/>
            <a:ext cx="2143140" cy="1477328"/>
          </a:xfrm>
          <a:prstGeom prst="rect">
            <a:avLst/>
          </a:prstGeom>
          <a:noFill/>
        </p:spPr>
        <p:txBody>
          <a:bodyPr wrap="square" rtlCol="0">
            <a:spAutoFit/>
          </a:bodyPr>
          <a:lstStyle/>
          <a:p>
            <a:r>
              <a:rPr lang="fr-FR" dirty="0" smtClean="0"/>
              <a:t>Dans la palette des calques, un nouveau calque apparait ne contenant que la sélection</a:t>
            </a:r>
            <a:endParaRPr lang="fr-FR" dirty="0"/>
          </a:p>
        </p:txBody>
      </p:sp>
      <p:sp>
        <p:nvSpPr>
          <p:cNvPr id="15" name="Ellipse 14"/>
          <p:cNvSpPr/>
          <p:nvPr/>
        </p:nvSpPr>
        <p:spPr>
          <a:xfrm>
            <a:off x="6500826" y="4357694"/>
            <a:ext cx="986737" cy="9286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286644" y="6492875"/>
            <a:ext cx="2895600" cy="365125"/>
          </a:xfrm>
        </p:spPr>
        <p:txBody>
          <a:bodyPr/>
          <a:lstStyle/>
          <a:p>
            <a:r>
              <a:rPr lang="fr-FR" dirty="0" smtClean="0"/>
              <a:t>J-Paul VIDAL</a:t>
            </a:r>
            <a:endParaRPr lang="fr-FR" dirty="0"/>
          </a:p>
        </p:txBody>
      </p:sp>
      <p:pic>
        <p:nvPicPr>
          <p:cNvPr id="2051" name="Picture 3"/>
          <p:cNvPicPr>
            <a:picLocks noChangeAspect="1" noChangeArrowheads="1"/>
          </p:cNvPicPr>
          <p:nvPr/>
        </p:nvPicPr>
        <p:blipFill>
          <a:blip r:embed="rId2"/>
          <a:srcRect/>
          <a:stretch>
            <a:fillRect/>
          </a:stretch>
        </p:blipFill>
        <p:spPr bwMode="auto">
          <a:xfrm>
            <a:off x="214281" y="357166"/>
            <a:ext cx="4930441" cy="2000264"/>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a:srcRect/>
          <a:stretch>
            <a:fillRect/>
          </a:stretch>
        </p:blipFill>
        <p:spPr bwMode="auto">
          <a:xfrm>
            <a:off x="5214942" y="642918"/>
            <a:ext cx="1373609" cy="1293814"/>
          </a:xfrm>
          <a:prstGeom prst="rect">
            <a:avLst/>
          </a:prstGeom>
          <a:noFill/>
          <a:ln w="9525">
            <a:noFill/>
            <a:miter lim="800000"/>
            <a:headEnd/>
            <a:tailEnd/>
          </a:ln>
          <a:effectLst/>
        </p:spPr>
      </p:pic>
      <p:sp>
        <p:nvSpPr>
          <p:cNvPr id="8" name="ZoneTexte 7"/>
          <p:cNvSpPr txBox="1"/>
          <p:nvPr/>
        </p:nvSpPr>
        <p:spPr>
          <a:xfrm>
            <a:off x="285720" y="0"/>
            <a:ext cx="7286676" cy="369332"/>
          </a:xfrm>
          <a:prstGeom prst="rect">
            <a:avLst/>
          </a:prstGeom>
          <a:noFill/>
        </p:spPr>
        <p:txBody>
          <a:bodyPr wrap="square" rtlCol="0">
            <a:spAutoFit/>
          </a:bodyPr>
          <a:lstStyle/>
          <a:p>
            <a:r>
              <a:rPr lang="fr-FR" dirty="0" smtClean="0"/>
              <a:t>Pour visualiser le résultat fermer l’œil du gabarit</a:t>
            </a:r>
            <a:endParaRPr lang="fr-FR" dirty="0"/>
          </a:p>
        </p:txBody>
      </p:sp>
      <p:sp>
        <p:nvSpPr>
          <p:cNvPr id="9" name="ZoneTexte 8"/>
          <p:cNvSpPr txBox="1"/>
          <p:nvPr/>
        </p:nvSpPr>
        <p:spPr>
          <a:xfrm>
            <a:off x="214282" y="2285992"/>
            <a:ext cx="8143932" cy="369332"/>
          </a:xfrm>
          <a:prstGeom prst="rect">
            <a:avLst/>
          </a:prstGeom>
          <a:noFill/>
        </p:spPr>
        <p:txBody>
          <a:bodyPr wrap="square" rtlCol="0">
            <a:spAutoFit/>
          </a:bodyPr>
          <a:lstStyle/>
          <a:p>
            <a:r>
              <a:rPr lang="fr-FR" dirty="0" smtClean="0"/>
              <a:t>Par glisser/déposer insérer une image puis écrêter et ajuster</a:t>
            </a:r>
            <a:endParaRPr lang="fr-FR" dirty="0"/>
          </a:p>
        </p:txBody>
      </p:sp>
      <p:pic>
        <p:nvPicPr>
          <p:cNvPr id="2053" name="Picture 5"/>
          <p:cNvPicPr>
            <a:picLocks noChangeAspect="1" noChangeArrowheads="1"/>
          </p:cNvPicPr>
          <p:nvPr/>
        </p:nvPicPr>
        <p:blipFill>
          <a:blip r:embed="rId4" cstate="print"/>
          <a:srcRect/>
          <a:stretch>
            <a:fillRect/>
          </a:stretch>
        </p:blipFill>
        <p:spPr bwMode="auto">
          <a:xfrm>
            <a:off x="214282" y="2643182"/>
            <a:ext cx="5263854" cy="2714644"/>
          </a:xfrm>
          <a:prstGeom prst="rect">
            <a:avLst/>
          </a:prstGeom>
          <a:noFill/>
          <a:ln w="9525">
            <a:noFill/>
            <a:miter lim="800000"/>
            <a:headEnd/>
            <a:tailEnd/>
          </a:ln>
          <a:effectLst/>
        </p:spPr>
      </p:pic>
      <p:pic>
        <p:nvPicPr>
          <p:cNvPr id="2054" name="Picture 6"/>
          <p:cNvPicPr>
            <a:picLocks noChangeAspect="1" noChangeArrowheads="1"/>
          </p:cNvPicPr>
          <p:nvPr/>
        </p:nvPicPr>
        <p:blipFill>
          <a:blip r:embed="rId5"/>
          <a:srcRect/>
          <a:stretch>
            <a:fillRect/>
          </a:stretch>
        </p:blipFill>
        <p:spPr bwMode="auto">
          <a:xfrm>
            <a:off x="3714744" y="3571876"/>
            <a:ext cx="1571636" cy="1473409"/>
          </a:xfrm>
          <a:prstGeom prst="rect">
            <a:avLst/>
          </a:prstGeom>
          <a:noFill/>
          <a:ln w="9525">
            <a:noFill/>
            <a:miter lim="800000"/>
            <a:headEnd/>
            <a:tailEnd/>
          </a:ln>
          <a:effectLst/>
        </p:spPr>
      </p:pic>
      <p:sp>
        <p:nvSpPr>
          <p:cNvPr id="12" name="ZoneTexte 11"/>
          <p:cNvSpPr txBox="1"/>
          <p:nvPr/>
        </p:nvSpPr>
        <p:spPr>
          <a:xfrm>
            <a:off x="285720" y="5357826"/>
            <a:ext cx="8715436" cy="646331"/>
          </a:xfrm>
          <a:prstGeom prst="rect">
            <a:avLst/>
          </a:prstGeom>
          <a:noFill/>
        </p:spPr>
        <p:txBody>
          <a:bodyPr wrap="square" rtlCol="0">
            <a:spAutoFit/>
          </a:bodyPr>
          <a:lstStyle/>
          <a:p>
            <a:r>
              <a:rPr lang="fr-FR" dirty="0" smtClean="0"/>
              <a:t>Recommencer l’opération pour les 3 autres coins. Penser obligatoirement de sélectionner, à caque fois, sur la vignette du gabarit.</a:t>
            </a:r>
            <a:endParaRPr lang="fr-FR" dirty="0"/>
          </a:p>
        </p:txBody>
      </p:sp>
      <p:sp>
        <p:nvSpPr>
          <p:cNvPr id="10" name="ZoneTexte 9"/>
          <p:cNvSpPr txBox="1"/>
          <p:nvPr/>
        </p:nvSpPr>
        <p:spPr>
          <a:xfrm>
            <a:off x="5715008" y="3143248"/>
            <a:ext cx="2500330" cy="584775"/>
          </a:xfrm>
          <a:prstGeom prst="rect">
            <a:avLst/>
          </a:prstGeom>
          <a:noFill/>
        </p:spPr>
        <p:txBody>
          <a:bodyPr wrap="square" rtlCol="0">
            <a:spAutoFit/>
          </a:bodyPr>
          <a:lstStyle/>
          <a:p>
            <a:r>
              <a:rPr lang="fr-FR" sz="1600" b="1" dirty="0" smtClean="0"/>
              <a:t>Alt + Clic </a:t>
            </a:r>
            <a:r>
              <a:rPr lang="fr-FR" sz="1600" dirty="0" smtClean="0"/>
              <a:t>sur la séparation des 2 vignettes</a:t>
            </a:r>
            <a:endParaRPr lang="fr-FR" sz="1600" dirty="0"/>
          </a:p>
        </p:txBody>
      </p:sp>
      <p:cxnSp>
        <p:nvCxnSpPr>
          <p:cNvPr id="13" name="Connecteur droit avec flèche 12"/>
          <p:cNvCxnSpPr>
            <a:stCxn id="10" idx="1"/>
          </p:cNvCxnSpPr>
          <p:nvPr/>
        </p:nvCxnSpPr>
        <p:spPr>
          <a:xfrm rot="10800000" flipV="1">
            <a:off x="4857752" y="3435635"/>
            <a:ext cx="857256" cy="56486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6000760" y="4214818"/>
            <a:ext cx="1000132" cy="338554"/>
          </a:xfrm>
          <a:prstGeom prst="rect">
            <a:avLst/>
          </a:prstGeom>
          <a:noFill/>
        </p:spPr>
        <p:txBody>
          <a:bodyPr wrap="square" rtlCol="0">
            <a:spAutoFit/>
          </a:bodyPr>
          <a:lstStyle/>
          <a:p>
            <a:r>
              <a:rPr lang="fr-FR" sz="1600" b="1" dirty="0" smtClean="0"/>
              <a:t>Gabarit</a:t>
            </a:r>
            <a:endParaRPr lang="fr-FR" sz="1600" b="1" dirty="0"/>
          </a:p>
        </p:txBody>
      </p:sp>
      <p:cxnSp>
        <p:nvCxnSpPr>
          <p:cNvPr id="16" name="Connecteur droit avec flèche 15"/>
          <p:cNvCxnSpPr>
            <a:stCxn id="14" idx="1"/>
          </p:cNvCxnSpPr>
          <p:nvPr/>
        </p:nvCxnSpPr>
        <p:spPr>
          <a:xfrm rot="10800000" flipV="1">
            <a:off x="4357686" y="4384095"/>
            <a:ext cx="1643074" cy="450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143768" y="6492875"/>
            <a:ext cx="2895600" cy="365125"/>
          </a:xfrm>
        </p:spPr>
        <p:txBody>
          <a:bodyPr/>
          <a:lstStyle/>
          <a:p>
            <a:r>
              <a:rPr lang="fr-FR" dirty="0" smtClean="0"/>
              <a:t>J-Paul VIDAL</a:t>
            </a:r>
            <a:endParaRPr lang="fr-FR" dirty="0"/>
          </a:p>
        </p:txBody>
      </p:sp>
      <p:sp>
        <p:nvSpPr>
          <p:cNvPr id="5" name="ZoneTexte 4"/>
          <p:cNvSpPr txBox="1"/>
          <p:nvPr/>
        </p:nvSpPr>
        <p:spPr>
          <a:xfrm>
            <a:off x="214282" y="357166"/>
            <a:ext cx="8572560" cy="646331"/>
          </a:xfrm>
          <a:prstGeom prst="rect">
            <a:avLst/>
          </a:prstGeom>
          <a:noFill/>
        </p:spPr>
        <p:txBody>
          <a:bodyPr wrap="square" rtlCol="0">
            <a:spAutoFit/>
          </a:bodyPr>
          <a:lstStyle/>
          <a:p>
            <a:r>
              <a:rPr lang="fr-FR" dirty="0" smtClean="0"/>
              <a:t>On peut faire de manière identique pour le </a:t>
            </a:r>
            <a:r>
              <a:rPr lang="fr-FR" dirty="0" smtClean="0"/>
              <a:t>rond, sans les angles arrondis puisqu’il n’y a aucun angle, </a:t>
            </a:r>
            <a:r>
              <a:rPr lang="fr-FR" dirty="0" smtClean="0"/>
              <a:t>mais utilisons un masque de fusion.</a:t>
            </a:r>
            <a:endParaRPr lang="fr-FR" dirty="0"/>
          </a:p>
        </p:txBody>
      </p:sp>
      <p:sp>
        <p:nvSpPr>
          <p:cNvPr id="6" name="ZoneTexte 5"/>
          <p:cNvSpPr txBox="1"/>
          <p:nvPr/>
        </p:nvSpPr>
        <p:spPr>
          <a:xfrm>
            <a:off x="214282" y="1000108"/>
            <a:ext cx="8643998" cy="923330"/>
          </a:xfrm>
          <a:prstGeom prst="rect">
            <a:avLst/>
          </a:prstGeom>
          <a:noFill/>
        </p:spPr>
        <p:txBody>
          <a:bodyPr wrap="square" rtlCol="0">
            <a:spAutoFit/>
          </a:bodyPr>
          <a:lstStyle/>
          <a:p>
            <a:r>
              <a:rPr lang="fr-FR" dirty="0" smtClean="0"/>
              <a:t>Activer la vignette gabarit. Par glisser/déposer apporter l’image qui se place juste au dessus de cette </a:t>
            </a:r>
            <a:r>
              <a:rPr lang="fr-FR" dirty="0" smtClean="0"/>
              <a:t>dernière. </a:t>
            </a:r>
            <a:r>
              <a:rPr lang="fr-FR" dirty="0" smtClean="0"/>
              <a:t>Désactiver l’image pour pouvoir sélectionner le rond toujours avec la baguette magique. </a:t>
            </a:r>
            <a:endParaRPr lang="fr-FR" dirty="0"/>
          </a:p>
        </p:txBody>
      </p:sp>
      <p:pic>
        <p:nvPicPr>
          <p:cNvPr id="1026" name="Picture 2"/>
          <p:cNvPicPr>
            <a:picLocks noChangeAspect="1" noChangeArrowheads="1"/>
          </p:cNvPicPr>
          <p:nvPr/>
        </p:nvPicPr>
        <p:blipFill>
          <a:blip r:embed="rId2" cstate="print"/>
          <a:srcRect/>
          <a:stretch>
            <a:fillRect/>
          </a:stretch>
        </p:blipFill>
        <p:spPr bwMode="auto">
          <a:xfrm>
            <a:off x="1357290" y="2071678"/>
            <a:ext cx="2500329" cy="1809577"/>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454004" y="1928803"/>
            <a:ext cx="2170431" cy="1857388"/>
          </a:xfrm>
          <a:prstGeom prst="rect">
            <a:avLst/>
          </a:prstGeom>
          <a:noFill/>
          <a:ln w="9525">
            <a:noFill/>
            <a:miter lim="800000"/>
            <a:headEnd/>
            <a:tailEnd/>
          </a:ln>
          <a:effectLst/>
        </p:spPr>
      </p:pic>
      <p:sp>
        <p:nvSpPr>
          <p:cNvPr id="9" name="ZoneTexte 8"/>
          <p:cNvSpPr txBox="1"/>
          <p:nvPr/>
        </p:nvSpPr>
        <p:spPr>
          <a:xfrm>
            <a:off x="142844" y="3929066"/>
            <a:ext cx="8858280" cy="369332"/>
          </a:xfrm>
          <a:prstGeom prst="rect">
            <a:avLst/>
          </a:prstGeom>
          <a:noFill/>
        </p:spPr>
        <p:txBody>
          <a:bodyPr wrap="square" rtlCol="0">
            <a:spAutoFit/>
          </a:bodyPr>
          <a:lstStyle/>
          <a:p>
            <a:r>
              <a:rPr lang="fr-FR" dirty="0" smtClean="0"/>
              <a:t>La sélection du rond faite, activer la vignette image et ajouter un masque de fusion.</a:t>
            </a:r>
            <a:endParaRPr lang="fr-FR" dirty="0"/>
          </a:p>
        </p:txBody>
      </p:sp>
      <p:pic>
        <p:nvPicPr>
          <p:cNvPr id="1028" name="Picture 4"/>
          <p:cNvPicPr>
            <a:picLocks noChangeAspect="1" noChangeArrowheads="1"/>
          </p:cNvPicPr>
          <p:nvPr/>
        </p:nvPicPr>
        <p:blipFill>
          <a:blip r:embed="rId4"/>
          <a:srcRect/>
          <a:stretch>
            <a:fillRect/>
          </a:stretch>
        </p:blipFill>
        <p:spPr bwMode="auto">
          <a:xfrm>
            <a:off x="1142976" y="4429132"/>
            <a:ext cx="2857520" cy="2004925"/>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4429124" y="4429132"/>
            <a:ext cx="2000264" cy="1930757"/>
          </a:xfrm>
          <a:prstGeom prst="rect">
            <a:avLst/>
          </a:prstGeom>
          <a:noFill/>
          <a:ln w="9525">
            <a:noFill/>
            <a:miter lim="800000"/>
            <a:headEnd/>
            <a:tailEnd/>
          </a:ln>
          <a:effectLst/>
        </p:spPr>
      </p:pic>
    </p:spTree>
  </p:cSld>
  <p:clrMapOvr>
    <a:masterClrMapping/>
  </p:clrMapOvr>
  <p:transition>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072330" y="6492875"/>
            <a:ext cx="2895600" cy="365125"/>
          </a:xfrm>
        </p:spPr>
        <p:txBody>
          <a:bodyPr/>
          <a:lstStyle/>
          <a:p>
            <a:r>
              <a:rPr lang="fr-FR" dirty="0" smtClean="0"/>
              <a:t>J-Paul VIDAL</a:t>
            </a:r>
            <a:endParaRPr lang="fr-FR" dirty="0"/>
          </a:p>
        </p:txBody>
      </p:sp>
      <p:sp>
        <p:nvSpPr>
          <p:cNvPr id="5" name="ZoneTexte 4"/>
          <p:cNvSpPr txBox="1"/>
          <p:nvPr/>
        </p:nvSpPr>
        <p:spPr>
          <a:xfrm>
            <a:off x="0" y="285728"/>
            <a:ext cx="8786842" cy="1477328"/>
          </a:xfrm>
          <a:prstGeom prst="rect">
            <a:avLst/>
          </a:prstGeom>
          <a:noFill/>
        </p:spPr>
        <p:txBody>
          <a:bodyPr wrap="square" rtlCol="0">
            <a:spAutoFit/>
          </a:bodyPr>
          <a:lstStyle/>
          <a:p>
            <a:r>
              <a:rPr lang="fr-FR" dirty="0" smtClean="0"/>
              <a:t>   Déplacer l’image pour l’ajuster !  Dans ce cas on ne déplace que la sélection et non l’mage </a:t>
            </a:r>
            <a:r>
              <a:rPr lang="fr-FR" dirty="0" smtClean="0"/>
              <a:t>entière. </a:t>
            </a:r>
            <a:endParaRPr lang="fr-FR" dirty="0" smtClean="0"/>
          </a:p>
          <a:p>
            <a:r>
              <a:rPr lang="fr-FR" dirty="0" smtClean="0"/>
              <a:t>   Pour retrouver l’image entière, il faut enlever le maillon liant les deux vignettes par un simple clic sur ce maillon. Déplacer alors l’image sans problème. Un simple clic remet le maillon.</a:t>
            </a:r>
            <a:endParaRPr lang="fr-FR" dirty="0"/>
          </a:p>
        </p:txBody>
      </p:sp>
      <p:pic>
        <p:nvPicPr>
          <p:cNvPr id="2050" name="Picture 2"/>
          <p:cNvPicPr>
            <a:picLocks noChangeAspect="1" noChangeArrowheads="1"/>
          </p:cNvPicPr>
          <p:nvPr/>
        </p:nvPicPr>
        <p:blipFill>
          <a:blip r:embed="rId2"/>
          <a:srcRect/>
          <a:stretch>
            <a:fillRect/>
          </a:stretch>
        </p:blipFill>
        <p:spPr bwMode="auto">
          <a:xfrm>
            <a:off x="4929190" y="1785926"/>
            <a:ext cx="2072274" cy="2000264"/>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1500166" y="1643050"/>
            <a:ext cx="2857520" cy="2282921"/>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857224" y="4071942"/>
            <a:ext cx="3857620" cy="2305909"/>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a:srcRect/>
          <a:stretch>
            <a:fillRect/>
          </a:stretch>
        </p:blipFill>
        <p:spPr bwMode="auto">
          <a:xfrm>
            <a:off x="4857751" y="4071942"/>
            <a:ext cx="2592797" cy="2286016"/>
          </a:xfrm>
          <a:prstGeom prst="rect">
            <a:avLst/>
          </a:prstGeom>
          <a:noFill/>
          <a:ln w="9525">
            <a:noFill/>
            <a:miter lim="800000"/>
            <a:headEnd/>
            <a:tailEnd/>
          </a:ln>
          <a:effectLst/>
        </p:spPr>
      </p:pic>
      <p:sp>
        <p:nvSpPr>
          <p:cNvPr id="10" name="ZoneTexte 9"/>
          <p:cNvSpPr txBox="1"/>
          <p:nvPr/>
        </p:nvSpPr>
        <p:spPr>
          <a:xfrm>
            <a:off x="7358082" y="3071810"/>
            <a:ext cx="1143008" cy="369332"/>
          </a:xfrm>
          <a:prstGeom prst="rect">
            <a:avLst/>
          </a:prstGeom>
          <a:noFill/>
        </p:spPr>
        <p:txBody>
          <a:bodyPr wrap="square" rtlCol="0">
            <a:spAutoFit/>
          </a:bodyPr>
          <a:lstStyle/>
          <a:p>
            <a:r>
              <a:rPr lang="fr-FR" b="1" dirty="0" smtClean="0"/>
              <a:t>Maillon</a:t>
            </a:r>
            <a:endParaRPr lang="fr-FR" b="1" dirty="0"/>
          </a:p>
        </p:txBody>
      </p:sp>
      <p:cxnSp>
        <p:nvCxnSpPr>
          <p:cNvPr id="12" name="Connecteur droit avec flèche 11"/>
          <p:cNvCxnSpPr>
            <a:stCxn id="10" idx="1"/>
          </p:cNvCxnSpPr>
          <p:nvPr/>
        </p:nvCxnSpPr>
        <p:spPr>
          <a:xfrm rot="10800000">
            <a:off x="5857884" y="2428868"/>
            <a:ext cx="1500198" cy="82760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a:stCxn id="10" idx="1"/>
          </p:cNvCxnSpPr>
          <p:nvPr/>
        </p:nvCxnSpPr>
        <p:spPr>
          <a:xfrm rot="10800000" flipV="1">
            <a:off x="6143636" y="3256476"/>
            <a:ext cx="1214446" cy="145840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000892" y="6492875"/>
            <a:ext cx="2895600" cy="365125"/>
          </a:xfrm>
        </p:spPr>
        <p:txBody>
          <a:bodyPr/>
          <a:lstStyle/>
          <a:p>
            <a:r>
              <a:rPr lang="fr-FR" dirty="0" smtClean="0"/>
              <a:t>J-Paul VIDAL</a:t>
            </a:r>
            <a:endParaRPr lang="fr-FR" dirty="0"/>
          </a:p>
        </p:txBody>
      </p:sp>
      <p:sp>
        <p:nvSpPr>
          <p:cNvPr id="5" name="ZoneTexte 4"/>
          <p:cNvSpPr txBox="1"/>
          <p:nvPr/>
        </p:nvSpPr>
        <p:spPr>
          <a:xfrm>
            <a:off x="71406" y="285728"/>
            <a:ext cx="8929750" cy="923330"/>
          </a:xfrm>
          <a:prstGeom prst="rect">
            <a:avLst/>
          </a:prstGeom>
          <a:noFill/>
        </p:spPr>
        <p:txBody>
          <a:bodyPr wrap="square" rtlCol="0">
            <a:spAutoFit/>
          </a:bodyPr>
          <a:lstStyle/>
          <a:p>
            <a:r>
              <a:rPr lang="fr-FR" dirty="0" smtClean="0"/>
              <a:t>  Désactiver le calque 0 (gabarit). Créer un calque de réglage couleur unie ou dégradé en dessous du premier calque de sélection. Il est aussi possible d’ajouter un calque que l’on rempli à la demande.</a:t>
            </a:r>
            <a:endParaRPr lang="fr-FR" dirty="0"/>
          </a:p>
        </p:txBody>
      </p:sp>
      <p:pic>
        <p:nvPicPr>
          <p:cNvPr id="3074" name="Picture 2"/>
          <p:cNvPicPr>
            <a:picLocks noChangeAspect="1" noChangeArrowheads="1"/>
          </p:cNvPicPr>
          <p:nvPr/>
        </p:nvPicPr>
        <p:blipFill>
          <a:blip r:embed="rId2"/>
          <a:srcRect/>
          <a:stretch>
            <a:fillRect/>
          </a:stretch>
        </p:blipFill>
        <p:spPr bwMode="auto">
          <a:xfrm>
            <a:off x="214282" y="1357298"/>
            <a:ext cx="1674352" cy="2501905"/>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2214546" y="1357298"/>
            <a:ext cx="2488818" cy="2484436"/>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4786314" y="1357298"/>
            <a:ext cx="2295525" cy="2500330"/>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a:srcRect/>
          <a:stretch>
            <a:fillRect/>
          </a:stretch>
        </p:blipFill>
        <p:spPr bwMode="auto">
          <a:xfrm>
            <a:off x="5143504" y="3929066"/>
            <a:ext cx="3600143" cy="785818"/>
          </a:xfrm>
          <a:prstGeom prst="rect">
            <a:avLst/>
          </a:prstGeom>
          <a:noFill/>
          <a:ln w="9525">
            <a:noFill/>
            <a:miter lim="800000"/>
            <a:headEnd/>
            <a:tailEnd/>
          </a:ln>
          <a:effectLst/>
        </p:spPr>
      </p:pic>
      <p:cxnSp>
        <p:nvCxnSpPr>
          <p:cNvPr id="11" name="Connecteur droit avec flèche 10"/>
          <p:cNvCxnSpPr/>
          <p:nvPr/>
        </p:nvCxnSpPr>
        <p:spPr>
          <a:xfrm rot="16200000" flipV="1">
            <a:off x="5500694" y="2928934"/>
            <a:ext cx="1571636" cy="114300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8" name="Picture 6"/>
          <p:cNvPicPr>
            <a:picLocks noChangeAspect="1" noChangeArrowheads="1"/>
          </p:cNvPicPr>
          <p:nvPr/>
        </p:nvPicPr>
        <p:blipFill>
          <a:blip r:embed="rId6"/>
          <a:srcRect/>
          <a:stretch>
            <a:fillRect/>
          </a:stretch>
        </p:blipFill>
        <p:spPr bwMode="auto">
          <a:xfrm>
            <a:off x="214282" y="4000504"/>
            <a:ext cx="3116260" cy="2697435"/>
          </a:xfrm>
          <a:prstGeom prst="rect">
            <a:avLst/>
          </a:prstGeom>
          <a:noFill/>
          <a:ln w="9525">
            <a:noFill/>
            <a:miter lim="800000"/>
            <a:headEnd/>
            <a:tailEnd/>
          </a:ln>
          <a:effectLst/>
        </p:spPr>
      </p:pic>
      <p:pic>
        <p:nvPicPr>
          <p:cNvPr id="3079" name="Picture 7"/>
          <p:cNvPicPr>
            <a:picLocks noChangeAspect="1" noChangeArrowheads="1"/>
          </p:cNvPicPr>
          <p:nvPr/>
        </p:nvPicPr>
        <p:blipFill>
          <a:blip r:embed="rId7"/>
          <a:srcRect/>
          <a:stretch>
            <a:fillRect/>
          </a:stretch>
        </p:blipFill>
        <p:spPr bwMode="auto">
          <a:xfrm>
            <a:off x="3500430" y="4714884"/>
            <a:ext cx="2100511" cy="1995485"/>
          </a:xfrm>
          <a:prstGeom prst="rect">
            <a:avLst/>
          </a:prstGeom>
          <a:noFill/>
          <a:ln w="9525">
            <a:noFill/>
            <a:miter lim="800000"/>
            <a:headEnd/>
            <a:tailEnd/>
          </a:ln>
          <a:effectLst/>
        </p:spPr>
      </p:pic>
      <p:cxnSp>
        <p:nvCxnSpPr>
          <p:cNvPr id="16" name="Connecteur en angle 15"/>
          <p:cNvCxnSpPr/>
          <p:nvPr/>
        </p:nvCxnSpPr>
        <p:spPr>
          <a:xfrm rot="10800000" flipV="1">
            <a:off x="4857752" y="4572008"/>
            <a:ext cx="3071834" cy="500066"/>
          </a:xfrm>
          <a:prstGeom prst="bentConnector3">
            <a:avLst>
              <a:gd name="adj1" fmla="val 50000"/>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7143768" y="1928802"/>
            <a:ext cx="1428760" cy="369332"/>
          </a:xfrm>
          <a:prstGeom prst="rect">
            <a:avLst/>
          </a:prstGeom>
          <a:noFill/>
        </p:spPr>
        <p:txBody>
          <a:bodyPr wrap="square" rtlCol="0">
            <a:spAutoFit/>
          </a:bodyPr>
          <a:lstStyle/>
          <a:p>
            <a:r>
              <a:rPr lang="fr-FR" b="1" dirty="0" smtClean="0"/>
              <a:t>ça</a:t>
            </a:r>
            <a:endParaRPr lang="fr-FR" b="1" dirty="0"/>
          </a:p>
        </p:txBody>
      </p:sp>
      <p:sp>
        <p:nvSpPr>
          <p:cNvPr id="18" name="ZoneTexte 17"/>
          <p:cNvSpPr txBox="1"/>
          <p:nvPr/>
        </p:nvSpPr>
        <p:spPr>
          <a:xfrm>
            <a:off x="6357950" y="5286388"/>
            <a:ext cx="857256" cy="369332"/>
          </a:xfrm>
          <a:prstGeom prst="rect">
            <a:avLst/>
          </a:prstGeom>
          <a:noFill/>
        </p:spPr>
        <p:txBody>
          <a:bodyPr wrap="square" rtlCol="0">
            <a:spAutoFit/>
          </a:bodyPr>
          <a:lstStyle/>
          <a:p>
            <a:r>
              <a:rPr lang="fr-FR" b="1" dirty="0" smtClean="0"/>
              <a:t>Ou ça</a:t>
            </a:r>
            <a:endParaRPr lang="fr-FR" b="1" dirty="0"/>
          </a:p>
        </p:txBody>
      </p:sp>
      <p:sp>
        <p:nvSpPr>
          <p:cNvPr id="14" name="ZoneTexte 13"/>
          <p:cNvSpPr txBox="1"/>
          <p:nvPr/>
        </p:nvSpPr>
        <p:spPr>
          <a:xfrm>
            <a:off x="5715008" y="4714884"/>
            <a:ext cx="785818" cy="369332"/>
          </a:xfrm>
          <a:prstGeom prst="rect">
            <a:avLst/>
          </a:prstGeom>
          <a:noFill/>
        </p:spPr>
        <p:txBody>
          <a:bodyPr wrap="square" rtlCol="0">
            <a:spAutoFit/>
          </a:bodyPr>
          <a:lstStyle/>
          <a:p>
            <a:r>
              <a:rPr lang="fr-FR" b="1" dirty="0" smtClean="0"/>
              <a:t>ça</a:t>
            </a:r>
            <a:endParaRPr lang="fr-FR" b="1" dirty="0"/>
          </a:p>
        </p:txBody>
      </p:sp>
      <p:cxnSp>
        <p:nvCxnSpPr>
          <p:cNvPr id="19" name="Connecteur droit avec flèche 18"/>
          <p:cNvCxnSpPr>
            <a:stCxn id="18" idx="1"/>
          </p:cNvCxnSpPr>
          <p:nvPr/>
        </p:nvCxnSpPr>
        <p:spPr>
          <a:xfrm rot="10800000" flipV="1">
            <a:off x="5500694" y="5471054"/>
            <a:ext cx="857256" cy="2964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143768" y="6492875"/>
            <a:ext cx="2895600" cy="365125"/>
          </a:xfrm>
        </p:spPr>
        <p:txBody>
          <a:bodyPr/>
          <a:lstStyle/>
          <a:p>
            <a:r>
              <a:rPr lang="fr-FR" dirty="0" smtClean="0"/>
              <a:t>J-Paul VIDAL</a:t>
            </a:r>
            <a:endParaRPr lang="fr-FR" dirty="0"/>
          </a:p>
        </p:txBody>
      </p:sp>
      <p:sp>
        <p:nvSpPr>
          <p:cNvPr id="5" name="ZoneTexte 4"/>
          <p:cNvSpPr txBox="1"/>
          <p:nvPr/>
        </p:nvSpPr>
        <p:spPr>
          <a:xfrm>
            <a:off x="142844" y="285728"/>
            <a:ext cx="5643602" cy="646331"/>
          </a:xfrm>
          <a:prstGeom prst="rect">
            <a:avLst/>
          </a:prstGeom>
          <a:noFill/>
        </p:spPr>
        <p:txBody>
          <a:bodyPr wrap="square" rtlCol="0">
            <a:spAutoFit/>
          </a:bodyPr>
          <a:lstStyle/>
          <a:p>
            <a:r>
              <a:rPr lang="fr-FR" smtClean="0"/>
              <a:t>   Pour </a:t>
            </a:r>
            <a:r>
              <a:rPr lang="fr-FR" dirty="0" smtClean="0"/>
              <a:t>finir, pour chaque sélection, il est possible d’ajouter des contours, ombres et travailler les images.</a:t>
            </a:r>
            <a:endParaRPr lang="fr-FR" dirty="0"/>
          </a:p>
        </p:txBody>
      </p:sp>
      <p:pic>
        <p:nvPicPr>
          <p:cNvPr id="4098" name="Picture 2"/>
          <p:cNvPicPr>
            <a:picLocks noChangeAspect="1" noChangeArrowheads="1"/>
          </p:cNvPicPr>
          <p:nvPr/>
        </p:nvPicPr>
        <p:blipFill>
          <a:blip r:embed="rId2"/>
          <a:srcRect/>
          <a:stretch>
            <a:fillRect/>
          </a:stretch>
        </p:blipFill>
        <p:spPr bwMode="auto">
          <a:xfrm>
            <a:off x="6643702" y="142852"/>
            <a:ext cx="2135726" cy="6261116"/>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3482033" y="1000109"/>
            <a:ext cx="3072740" cy="1785950"/>
          </a:xfrm>
          <a:prstGeom prst="rect">
            <a:avLst/>
          </a:prstGeom>
          <a:noFill/>
          <a:ln w="9525">
            <a:noFill/>
            <a:miter lim="800000"/>
            <a:headEnd/>
            <a:tailEnd/>
          </a:ln>
          <a:effectLst/>
        </p:spPr>
      </p:pic>
      <p:sp>
        <p:nvSpPr>
          <p:cNvPr id="8" name="Ellipse 7"/>
          <p:cNvSpPr/>
          <p:nvPr/>
        </p:nvSpPr>
        <p:spPr>
          <a:xfrm>
            <a:off x="6786578" y="2428868"/>
            <a:ext cx="928694" cy="8572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7000892" y="4143380"/>
            <a:ext cx="785818" cy="7858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00" name="Picture 4"/>
          <p:cNvPicPr>
            <a:picLocks noChangeAspect="1" noChangeArrowheads="1"/>
          </p:cNvPicPr>
          <p:nvPr/>
        </p:nvPicPr>
        <p:blipFill>
          <a:blip r:embed="rId4"/>
          <a:srcRect/>
          <a:stretch>
            <a:fillRect/>
          </a:stretch>
        </p:blipFill>
        <p:spPr bwMode="auto">
          <a:xfrm>
            <a:off x="285720" y="2857496"/>
            <a:ext cx="6253365" cy="3538282"/>
          </a:xfrm>
          <a:prstGeom prst="rect">
            <a:avLst/>
          </a:prstGeom>
          <a:noFill/>
          <a:ln w="9525">
            <a:noFill/>
            <a:miter lim="800000"/>
            <a:headEnd/>
            <a:tailEnd/>
          </a:ln>
          <a:effectLst/>
        </p:spPr>
      </p:pic>
    </p:spTree>
  </p:cSld>
  <p:clrMapOvr>
    <a:masterClrMapping/>
  </p:clrMapOvr>
  <p:transition>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6858016" y="6492875"/>
            <a:ext cx="2895600" cy="365125"/>
          </a:xfrm>
        </p:spPr>
        <p:txBody>
          <a:bodyPr/>
          <a:lstStyle/>
          <a:p>
            <a:r>
              <a:rPr lang="fr-FR" dirty="0" smtClean="0"/>
              <a:t>J-Paul VIDAL</a:t>
            </a:r>
            <a:endParaRPr lang="fr-FR" dirty="0"/>
          </a:p>
        </p:txBody>
      </p:sp>
      <p:sp>
        <p:nvSpPr>
          <p:cNvPr id="5" name="ZoneTexte 4"/>
          <p:cNvSpPr txBox="1"/>
          <p:nvPr/>
        </p:nvSpPr>
        <p:spPr>
          <a:xfrm>
            <a:off x="0" y="285728"/>
            <a:ext cx="9144000" cy="461665"/>
          </a:xfrm>
          <a:prstGeom prst="rect">
            <a:avLst/>
          </a:prstGeom>
          <a:noFill/>
        </p:spPr>
        <p:txBody>
          <a:bodyPr wrap="square" rtlCol="0">
            <a:spAutoFit/>
          </a:bodyPr>
          <a:lstStyle/>
          <a:p>
            <a:r>
              <a:rPr lang="fr-FR" sz="2400" b="1" u="sng" dirty="0" smtClean="0"/>
              <a:t>Pour finir et pour le plaisir voici deux astuces pour modifier vos photos</a:t>
            </a:r>
            <a:endParaRPr lang="fr-FR" sz="2400" b="1" u="sng" dirty="0"/>
          </a:p>
        </p:txBody>
      </p:sp>
      <p:pic>
        <p:nvPicPr>
          <p:cNvPr id="1026" name="Picture 2"/>
          <p:cNvPicPr>
            <a:picLocks noChangeAspect="1" noChangeArrowheads="1"/>
          </p:cNvPicPr>
          <p:nvPr/>
        </p:nvPicPr>
        <p:blipFill>
          <a:blip r:embed="rId2" cstate="print"/>
          <a:srcRect/>
          <a:stretch>
            <a:fillRect/>
          </a:stretch>
        </p:blipFill>
        <p:spPr bwMode="auto">
          <a:xfrm>
            <a:off x="285720" y="928670"/>
            <a:ext cx="4214842" cy="2598752"/>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4572000" y="3643314"/>
            <a:ext cx="4322398" cy="2685471"/>
          </a:xfrm>
          <a:prstGeom prst="rect">
            <a:avLst/>
          </a:prstGeom>
          <a:noFill/>
          <a:ln w="9525">
            <a:noFill/>
            <a:miter lim="800000"/>
            <a:headEnd/>
            <a:tailEnd/>
          </a:ln>
          <a:effectLst/>
        </p:spPr>
      </p:pic>
      <p:pic>
        <p:nvPicPr>
          <p:cNvPr id="1028" name="Picture 4" descr="C:\Users\jean-\Desktop\Pour cour 2024\LUNE\pleineulune.jpg"/>
          <p:cNvPicPr>
            <a:picLocks noChangeAspect="1" noChangeArrowheads="1"/>
          </p:cNvPicPr>
          <p:nvPr/>
        </p:nvPicPr>
        <p:blipFill>
          <a:blip r:embed="rId4" cstate="print"/>
          <a:srcRect/>
          <a:stretch>
            <a:fillRect/>
          </a:stretch>
        </p:blipFill>
        <p:spPr bwMode="auto">
          <a:xfrm>
            <a:off x="1500166" y="4143380"/>
            <a:ext cx="1604033" cy="1643074"/>
          </a:xfrm>
          <a:prstGeom prst="rect">
            <a:avLst/>
          </a:prstGeom>
          <a:noFill/>
        </p:spPr>
      </p:pic>
      <p:sp>
        <p:nvSpPr>
          <p:cNvPr id="9" name="ZoneTexte 8"/>
          <p:cNvSpPr txBox="1"/>
          <p:nvPr/>
        </p:nvSpPr>
        <p:spPr>
          <a:xfrm>
            <a:off x="4786314" y="1571612"/>
            <a:ext cx="4071966" cy="707886"/>
          </a:xfrm>
          <a:prstGeom prst="rect">
            <a:avLst/>
          </a:prstGeom>
          <a:noFill/>
        </p:spPr>
        <p:txBody>
          <a:bodyPr wrap="square" rtlCol="0">
            <a:spAutoFit/>
          </a:bodyPr>
          <a:lstStyle/>
          <a:p>
            <a:r>
              <a:rPr lang="fr-FR" sz="2000" b="1" u="sng" dirty="0" smtClean="0"/>
              <a:t>Astuce n°1</a:t>
            </a:r>
            <a:r>
              <a:rPr lang="fr-FR" sz="2000" b="1" dirty="0" smtClean="0"/>
              <a:t>: Incorporer facilement la lune dans le décore.</a:t>
            </a:r>
            <a:endParaRPr lang="fr-FR" sz="2000" b="1" dirty="0"/>
          </a:p>
        </p:txBody>
      </p:sp>
      <p:sp>
        <p:nvSpPr>
          <p:cNvPr id="10" name="ZoneTexte 9"/>
          <p:cNvSpPr txBox="1"/>
          <p:nvPr/>
        </p:nvSpPr>
        <p:spPr>
          <a:xfrm>
            <a:off x="285720" y="3571876"/>
            <a:ext cx="2000264" cy="338554"/>
          </a:xfrm>
          <a:prstGeom prst="rect">
            <a:avLst/>
          </a:prstGeom>
          <a:noFill/>
        </p:spPr>
        <p:txBody>
          <a:bodyPr wrap="square" rtlCol="0">
            <a:spAutoFit/>
          </a:bodyPr>
          <a:lstStyle/>
          <a:p>
            <a:r>
              <a:rPr lang="fr-FR" sz="1600" dirty="0" smtClean="0"/>
              <a:t>Avant</a:t>
            </a:r>
            <a:endParaRPr lang="fr-FR" sz="1600" dirty="0"/>
          </a:p>
        </p:txBody>
      </p:sp>
      <p:sp>
        <p:nvSpPr>
          <p:cNvPr id="11" name="ZoneTexte 10"/>
          <p:cNvSpPr txBox="1"/>
          <p:nvPr/>
        </p:nvSpPr>
        <p:spPr>
          <a:xfrm>
            <a:off x="4572000" y="6357958"/>
            <a:ext cx="1714512" cy="338554"/>
          </a:xfrm>
          <a:prstGeom prst="rect">
            <a:avLst/>
          </a:prstGeom>
          <a:noFill/>
        </p:spPr>
        <p:txBody>
          <a:bodyPr wrap="square" rtlCol="0">
            <a:spAutoFit/>
          </a:bodyPr>
          <a:lstStyle/>
          <a:p>
            <a:r>
              <a:rPr lang="fr-FR" sz="1600" dirty="0" smtClean="0"/>
              <a:t>Après</a:t>
            </a:r>
            <a:endParaRPr lang="fr-FR" sz="1600" dirty="0"/>
          </a:p>
        </p:txBody>
      </p:sp>
    </p:spTree>
  </p:cSld>
  <p:clrMapOvr>
    <a:masterClrMapping/>
  </p:clrMapOvr>
  <p:transition>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215206" y="6492875"/>
            <a:ext cx="2895600" cy="365125"/>
          </a:xfrm>
        </p:spPr>
        <p:txBody>
          <a:bodyPr/>
          <a:lstStyle/>
          <a:p>
            <a:r>
              <a:rPr lang="fr-FR" dirty="0" smtClean="0"/>
              <a:t>J-Paul VIDAL</a:t>
            </a:r>
            <a:endParaRPr lang="fr-FR" dirty="0"/>
          </a:p>
        </p:txBody>
      </p:sp>
      <p:pic>
        <p:nvPicPr>
          <p:cNvPr id="2050" name="Picture 2"/>
          <p:cNvPicPr>
            <a:picLocks noChangeAspect="1" noChangeArrowheads="1"/>
          </p:cNvPicPr>
          <p:nvPr/>
        </p:nvPicPr>
        <p:blipFill>
          <a:blip r:embed="rId2" cstate="print"/>
          <a:srcRect/>
          <a:stretch>
            <a:fillRect/>
          </a:stretch>
        </p:blipFill>
        <p:spPr bwMode="auto">
          <a:xfrm>
            <a:off x="500034" y="357166"/>
            <a:ext cx="3796450" cy="2622544"/>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571472" y="500042"/>
            <a:ext cx="1220623" cy="1027110"/>
          </a:xfrm>
          <a:prstGeom prst="rect">
            <a:avLst/>
          </a:prstGeom>
          <a:noFill/>
          <a:ln w="9525">
            <a:noFill/>
            <a:miter lim="800000"/>
            <a:headEnd/>
            <a:tailEnd/>
          </a:ln>
          <a:effectLst/>
        </p:spPr>
      </p:pic>
      <p:sp>
        <p:nvSpPr>
          <p:cNvPr id="7" name="ZoneTexte 6"/>
          <p:cNvSpPr txBox="1"/>
          <p:nvPr/>
        </p:nvSpPr>
        <p:spPr>
          <a:xfrm>
            <a:off x="4572000" y="642918"/>
            <a:ext cx="4286280" cy="1754326"/>
          </a:xfrm>
          <a:prstGeom prst="rect">
            <a:avLst/>
          </a:prstGeom>
          <a:noFill/>
        </p:spPr>
        <p:txBody>
          <a:bodyPr wrap="square" rtlCol="0">
            <a:spAutoFit/>
          </a:bodyPr>
          <a:lstStyle/>
          <a:p>
            <a:r>
              <a:rPr lang="fr-FR" dirty="0" smtClean="0"/>
              <a:t>Détourer la lune avec la baguette magique en choisissant le noir puis supprimer. </a:t>
            </a:r>
            <a:r>
              <a:rPr lang="fr-FR" dirty="0" err="1" smtClean="0"/>
              <a:t>Redimentionner</a:t>
            </a:r>
            <a:r>
              <a:rPr lang="fr-FR" dirty="0" smtClean="0"/>
              <a:t> la </a:t>
            </a:r>
            <a:r>
              <a:rPr lang="fr-FR" dirty="0" smtClean="0"/>
              <a:t>lune.</a:t>
            </a:r>
          </a:p>
          <a:p>
            <a:r>
              <a:rPr lang="fr-FR" dirty="0" smtClean="0"/>
              <a:t>Attention à bien rendre ce calque par </a:t>
            </a:r>
            <a:r>
              <a:rPr lang="fr-FR" b="1" dirty="0" smtClean="0">
                <a:solidFill>
                  <a:srgbClr val="FF0000"/>
                </a:solidFill>
              </a:rPr>
              <a:t>pixéliser le calque </a:t>
            </a:r>
            <a:r>
              <a:rPr lang="fr-FR" dirty="0" smtClean="0"/>
              <a:t>et non converti en objet dynamique.</a:t>
            </a:r>
            <a:endParaRPr lang="fr-FR" dirty="0"/>
          </a:p>
        </p:txBody>
      </p:sp>
      <p:pic>
        <p:nvPicPr>
          <p:cNvPr id="2052" name="Picture 4"/>
          <p:cNvPicPr>
            <a:picLocks noChangeAspect="1" noChangeArrowheads="1"/>
          </p:cNvPicPr>
          <p:nvPr/>
        </p:nvPicPr>
        <p:blipFill>
          <a:blip r:embed="rId4" cstate="print"/>
          <a:srcRect/>
          <a:stretch>
            <a:fillRect/>
          </a:stretch>
        </p:blipFill>
        <p:spPr bwMode="auto">
          <a:xfrm>
            <a:off x="428597" y="3214686"/>
            <a:ext cx="3857652" cy="2117586"/>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a:srcRect/>
          <a:stretch>
            <a:fillRect/>
          </a:stretch>
        </p:blipFill>
        <p:spPr bwMode="auto">
          <a:xfrm>
            <a:off x="3000364" y="3500438"/>
            <a:ext cx="975218" cy="1000132"/>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cstate="print"/>
          <a:srcRect/>
          <a:stretch>
            <a:fillRect/>
          </a:stretch>
        </p:blipFill>
        <p:spPr bwMode="auto">
          <a:xfrm>
            <a:off x="5000628" y="2357430"/>
            <a:ext cx="2500330" cy="1755043"/>
          </a:xfrm>
          <a:prstGeom prst="rect">
            <a:avLst/>
          </a:prstGeom>
          <a:noFill/>
          <a:ln w="9525">
            <a:noFill/>
            <a:miter lim="800000"/>
            <a:headEnd/>
            <a:tailEnd/>
          </a:ln>
          <a:effectLst/>
        </p:spPr>
      </p:pic>
      <p:pic>
        <p:nvPicPr>
          <p:cNvPr id="2056" name="Picture 8"/>
          <p:cNvPicPr>
            <a:picLocks noChangeAspect="1" noChangeArrowheads="1"/>
          </p:cNvPicPr>
          <p:nvPr/>
        </p:nvPicPr>
        <p:blipFill>
          <a:blip r:embed="rId7"/>
          <a:srcRect/>
          <a:stretch>
            <a:fillRect/>
          </a:stretch>
        </p:blipFill>
        <p:spPr bwMode="auto">
          <a:xfrm>
            <a:off x="5572132" y="3643314"/>
            <a:ext cx="3295650" cy="1514475"/>
          </a:xfrm>
          <a:prstGeom prst="rect">
            <a:avLst/>
          </a:prstGeom>
          <a:noFill/>
          <a:ln w="9525">
            <a:noFill/>
            <a:miter lim="800000"/>
            <a:headEnd/>
            <a:tailEnd/>
          </a:ln>
          <a:effectLst/>
        </p:spPr>
      </p:pic>
      <p:pic>
        <p:nvPicPr>
          <p:cNvPr id="2057" name="Picture 9"/>
          <p:cNvPicPr>
            <a:picLocks noChangeAspect="1" noChangeArrowheads="1"/>
          </p:cNvPicPr>
          <p:nvPr/>
        </p:nvPicPr>
        <p:blipFill>
          <a:blip r:embed="rId8"/>
          <a:srcRect/>
          <a:stretch>
            <a:fillRect/>
          </a:stretch>
        </p:blipFill>
        <p:spPr bwMode="auto">
          <a:xfrm>
            <a:off x="3000364" y="4786322"/>
            <a:ext cx="2421727" cy="1857388"/>
          </a:xfrm>
          <a:prstGeom prst="rect">
            <a:avLst/>
          </a:prstGeom>
          <a:noFill/>
          <a:ln w="9525">
            <a:noFill/>
            <a:miter lim="800000"/>
            <a:headEnd/>
            <a:tailEnd/>
          </a:ln>
          <a:effectLst/>
        </p:spPr>
      </p:pic>
      <p:cxnSp>
        <p:nvCxnSpPr>
          <p:cNvPr id="15" name="Connecteur droit avec flèche 14"/>
          <p:cNvCxnSpPr/>
          <p:nvPr/>
        </p:nvCxnSpPr>
        <p:spPr>
          <a:xfrm flipV="1">
            <a:off x="3786182" y="3286124"/>
            <a:ext cx="1571636" cy="7143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rot="20165953">
            <a:off x="4302870" y="2973748"/>
            <a:ext cx="1357322" cy="369332"/>
          </a:xfrm>
          <a:prstGeom prst="rect">
            <a:avLst/>
          </a:prstGeom>
          <a:noFill/>
        </p:spPr>
        <p:txBody>
          <a:bodyPr wrap="square" rtlCol="0">
            <a:spAutoFit/>
          </a:bodyPr>
          <a:lstStyle/>
          <a:p>
            <a:r>
              <a:rPr lang="fr-FR" b="1" dirty="0" smtClean="0">
                <a:solidFill>
                  <a:srgbClr val="FF0000"/>
                </a:solidFill>
              </a:rPr>
              <a:t> 2 clics</a:t>
            </a:r>
            <a:endParaRPr lang="fr-FR" b="1" dirty="0">
              <a:solidFill>
                <a:srgbClr val="FF0000"/>
              </a:solidFill>
            </a:endParaRPr>
          </a:p>
        </p:txBody>
      </p:sp>
      <p:sp>
        <p:nvSpPr>
          <p:cNvPr id="17" name="ZoneTexte 16"/>
          <p:cNvSpPr txBox="1"/>
          <p:nvPr/>
        </p:nvSpPr>
        <p:spPr>
          <a:xfrm>
            <a:off x="5572132" y="5214950"/>
            <a:ext cx="3286148" cy="1384995"/>
          </a:xfrm>
          <a:prstGeom prst="rect">
            <a:avLst/>
          </a:prstGeom>
          <a:noFill/>
        </p:spPr>
        <p:txBody>
          <a:bodyPr wrap="square" rtlCol="0">
            <a:spAutoFit/>
          </a:bodyPr>
          <a:lstStyle/>
          <a:p>
            <a:r>
              <a:rPr lang="fr-FR" sz="1400" dirty="0" smtClean="0"/>
              <a:t>Déplacer le curseur.</a:t>
            </a:r>
          </a:p>
          <a:p>
            <a:r>
              <a:rPr lang="fr-FR" sz="1400" dirty="0" smtClean="0"/>
              <a:t>Diviser le curseur en deux parties pour affiner le résultat.</a:t>
            </a:r>
          </a:p>
          <a:p>
            <a:r>
              <a:rPr lang="fr-FR" sz="1400" dirty="0" smtClean="0"/>
              <a:t>Pour diviser le curseur Alt + cliquer sur une moitié du curseur.</a:t>
            </a:r>
          </a:p>
          <a:p>
            <a:r>
              <a:rPr lang="fr-FR" sz="1400" dirty="0" smtClean="0"/>
              <a:t>Redimensionner la lune et la placer.</a:t>
            </a:r>
          </a:p>
        </p:txBody>
      </p:sp>
      <p:sp>
        <p:nvSpPr>
          <p:cNvPr id="18" name="Ellipse 17"/>
          <p:cNvSpPr/>
          <p:nvPr/>
        </p:nvSpPr>
        <p:spPr>
          <a:xfrm>
            <a:off x="5715008" y="4500570"/>
            <a:ext cx="1571636" cy="6429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428596" y="5643578"/>
            <a:ext cx="2071702" cy="738664"/>
          </a:xfrm>
          <a:prstGeom prst="rect">
            <a:avLst/>
          </a:prstGeom>
          <a:noFill/>
          <a:ln w="28575">
            <a:solidFill>
              <a:srgbClr val="FF0000"/>
            </a:solidFill>
          </a:ln>
        </p:spPr>
        <p:txBody>
          <a:bodyPr wrap="square" rtlCol="0">
            <a:spAutoFit/>
          </a:bodyPr>
          <a:lstStyle/>
          <a:p>
            <a:r>
              <a:rPr lang="fr-FR" sz="1400" b="1" i="1" u="sng" dirty="0" smtClean="0">
                <a:solidFill>
                  <a:srgbClr val="00B0F0"/>
                </a:solidFill>
              </a:rPr>
              <a:t>Remarque</a:t>
            </a:r>
            <a:r>
              <a:rPr lang="fr-FR" sz="1400" b="1" i="1" dirty="0" smtClean="0">
                <a:solidFill>
                  <a:srgbClr val="00B0F0"/>
                </a:solidFill>
              </a:rPr>
              <a:t>: cette astuce fonctionne bien avec un premier plan foncé</a:t>
            </a:r>
            <a:r>
              <a:rPr lang="fr-FR" sz="1400" b="1" i="1" dirty="0" smtClean="0">
                <a:solidFill>
                  <a:srgbClr val="FFFF00"/>
                </a:solidFill>
              </a:rPr>
              <a:t>.</a:t>
            </a:r>
            <a:endParaRPr lang="fr-FR" sz="1400" b="1" i="1" dirty="0">
              <a:solidFill>
                <a:srgbClr val="FFFF00"/>
              </a:solidFill>
            </a:endParaRPr>
          </a:p>
        </p:txBody>
      </p:sp>
    </p:spTree>
  </p:cSld>
  <p:clrMapOvr>
    <a:masterClrMapping/>
  </p:clrMapOvr>
  <p:transition>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p:cNvPicPr>
            <a:picLocks noChangeAspect="1" noChangeArrowheads="1"/>
          </p:cNvPicPr>
          <p:nvPr/>
        </p:nvPicPr>
        <p:blipFill>
          <a:blip r:embed="rId2"/>
          <a:srcRect/>
          <a:stretch>
            <a:fillRect/>
          </a:stretch>
        </p:blipFill>
        <p:spPr bwMode="auto">
          <a:xfrm>
            <a:off x="142844" y="3571876"/>
            <a:ext cx="2071702" cy="2676578"/>
          </a:xfrm>
          <a:prstGeom prst="rect">
            <a:avLst/>
          </a:prstGeom>
          <a:noFill/>
          <a:ln w="9525">
            <a:noFill/>
            <a:miter lim="800000"/>
            <a:headEnd/>
            <a:tailEnd/>
          </a:ln>
          <a:effectLst/>
        </p:spPr>
      </p:pic>
      <p:sp>
        <p:nvSpPr>
          <p:cNvPr id="4" name="Espace réservé du pied de page 3"/>
          <p:cNvSpPr>
            <a:spLocks noGrp="1"/>
          </p:cNvSpPr>
          <p:nvPr>
            <p:ph type="ftr" sz="quarter" idx="11"/>
          </p:nvPr>
        </p:nvSpPr>
        <p:spPr>
          <a:xfrm>
            <a:off x="7072330" y="6492875"/>
            <a:ext cx="2895600" cy="365125"/>
          </a:xfrm>
        </p:spPr>
        <p:txBody>
          <a:bodyPr/>
          <a:lstStyle/>
          <a:p>
            <a:r>
              <a:rPr lang="fr-FR" dirty="0" smtClean="0"/>
              <a:t>J-Paul VIDAL</a:t>
            </a:r>
            <a:endParaRPr lang="fr-FR" dirty="0"/>
          </a:p>
        </p:txBody>
      </p:sp>
      <p:sp>
        <p:nvSpPr>
          <p:cNvPr id="5" name="ZoneTexte 4"/>
          <p:cNvSpPr txBox="1"/>
          <p:nvPr/>
        </p:nvSpPr>
        <p:spPr>
          <a:xfrm>
            <a:off x="571472" y="428604"/>
            <a:ext cx="7786742" cy="400110"/>
          </a:xfrm>
          <a:prstGeom prst="rect">
            <a:avLst/>
          </a:prstGeom>
          <a:noFill/>
        </p:spPr>
        <p:txBody>
          <a:bodyPr wrap="square" rtlCol="0">
            <a:spAutoFit/>
          </a:bodyPr>
          <a:lstStyle/>
          <a:p>
            <a:r>
              <a:rPr lang="fr-FR" sz="2000" b="1" dirty="0" smtClean="0"/>
              <a:t>Astuce n°2: redonner rapidement des couleurs à une photo terne.</a:t>
            </a:r>
            <a:endParaRPr lang="fr-FR" sz="2000" b="1" dirty="0"/>
          </a:p>
        </p:txBody>
      </p:sp>
      <p:pic>
        <p:nvPicPr>
          <p:cNvPr id="3074" name="Picture 2"/>
          <p:cNvPicPr>
            <a:picLocks noChangeAspect="1" noChangeArrowheads="1"/>
          </p:cNvPicPr>
          <p:nvPr/>
        </p:nvPicPr>
        <p:blipFill>
          <a:blip r:embed="rId3" cstate="print"/>
          <a:srcRect/>
          <a:stretch>
            <a:fillRect/>
          </a:stretch>
        </p:blipFill>
        <p:spPr bwMode="auto">
          <a:xfrm>
            <a:off x="428596" y="928670"/>
            <a:ext cx="3443934" cy="2286016"/>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4214810" y="928670"/>
            <a:ext cx="3500462" cy="2313184"/>
          </a:xfrm>
          <a:prstGeom prst="rect">
            <a:avLst/>
          </a:prstGeom>
          <a:noFill/>
          <a:ln w="9525">
            <a:noFill/>
            <a:miter lim="800000"/>
            <a:headEnd/>
            <a:tailEnd/>
          </a:ln>
          <a:effectLst/>
        </p:spPr>
      </p:pic>
      <p:sp>
        <p:nvSpPr>
          <p:cNvPr id="8" name="ZoneTexte 7"/>
          <p:cNvSpPr txBox="1"/>
          <p:nvPr/>
        </p:nvSpPr>
        <p:spPr>
          <a:xfrm>
            <a:off x="428596" y="3214686"/>
            <a:ext cx="2714644" cy="338554"/>
          </a:xfrm>
          <a:prstGeom prst="rect">
            <a:avLst/>
          </a:prstGeom>
          <a:noFill/>
        </p:spPr>
        <p:txBody>
          <a:bodyPr wrap="square" rtlCol="0">
            <a:spAutoFit/>
          </a:bodyPr>
          <a:lstStyle/>
          <a:p>
            <a:r>
              <a:rPr lang="fr-FR" sz="1600" b="1" dirty="0" smtClean="0"/>
              <a:t>Avant</a:t>
            </a:r>
            <a:endParaRPr lang="fr-FR" sz="1600" b="1" dirty="0"/>
          </a:p>
        </p:txBody>
      </p:sp>
      <p:sp>
        <p:nvSpPr>
          <p:cNvPr id="9" name="ZoneTexte 8"/>
          <p:cNvSpPr txBox="1"/>
          <p:nvPr/>
        </p:nvSpPr>
        <p:spPr>
          <a:xfrm>
            <a:off x="4214810" y="3286124"/>
            <a:ext cx="3357586" cy="338554"/>
          </a:xfrm>
          <a:prstGeom prst="rect">
            <a:avLst/>
          </a:prstGeom>
          <a:noFill/>
        </p:spPr>
        <p:txBody>
          <a:bodyPr wrap="square" rtlCol="0">
            <a:spAutoFit/>
          </a:bodyPr>
          <a:lstStyle/>
          <a:p>
            <a:r>
              <a:rPr lang="fr-FR" sz="1600" b="1" dirty="0" smtClean="0"/>
              <a:t>Après</a:t>
            </a:r>
            <a:endParaRPr lang="fr-FR" sz="1600" b="1" dirty="0"/>
          </a:p>
        </p:txBody>
      </p:sp>
      <p:pic>
        <p:nvPicPr>
          <p:cNvPr id="3076" name="Picture 4"/>
          <p:cNvPicPr>
            <a:picLocks noChangeAspect="1" noChangeArrowheads="1"/>
          </p:cNvPicPr>
          <p:nvPr/>
        </p:nvPicPr>
        <p:blipFill>
          <a:blip r:embed="rId5"/>
          <a:srcRect/>
          <a:stretch>
            <a:fillRect/>
          </a:stretch>
        </p:blipFill>
        <p:spPr bwMode="auto">
          <a:xfrm>
            <a:off x="4429125" y="3571876"/>
            <a:ext cx="1928826" cy="1866157"/>
          </a:xfrm>
          <a:prstGeom prst="rect">
            <a:avLst/>
          </a:prstGeom>
          <a:noFill/>
          <a:ln w="9525">
            <a:noFill/>
            <a:miter lim="800000"/>
            <a:headEnd/>
            <a:tailEnd/>
          </a:ln>
          <a:effectLst/>
        </p:spPr>
      </p:pic>
      <p:pic>
        <p:nvPicPr>
          <p:cNvPr id="3077" name="Picture 5"/>
          <p:cNvPicPr>
            <a:picLocks noChangeAspect="1" noChangeArrowheads="1"/>
          </p:cNvPicPr>
          <p:nvPr/>
        </p:nvPicPr>
        <p:blipFill>
          <a:blip r:embed="rId6"/>
          <a:srcRect/>
          <a:stretch>
            <a:fillRect/>
          </a:stretch>
        </p:blipFill>
        <p:spPr bwMode="auto">
          <a:xfrm>
            <a:off x="2714612" y="3643314"/>
            <a:ext cx="1606244" cy="2954341"/>
          </a:xfrm>
          <a:prstGeom prst="rect">
            <a:avLst/>
          </a:prstGeom>
          <a:noFill/>
          <a:ln w="9525">
            <a:noFill/>
            <a:miter lim="800000"/>
            <a:headEnd/>
            <a:tailEnd/>
          </a:ln>
          <a:effectLst/>
        </p:spPr>
      </p:pic>
      <p:sp>
        <p:nvSpPr>
          <p:cNvPr id="14" name="ZoneTexte 13"/>
          <p:cNvSpPr txBox="1"/>
          <p:nvPr/>
        </p:nvSpPr>
        <p:spPr>
          <a:xfrm>
            <a:off x="142844" y="6211669"/>
            <a:ext cx="2357454" cy="523220"/>
          </a:xfrm>
          <a:prstGeom prst="rect">
            <a:avLst/>
          </a:prstGeom>
          <a:noFill/>
        </p:spPr>
        <p:txBody>
          <a:bodyPr wrap="square" rtlCol="0">
            <a:spAutoFit/>
          </a:bodyPr>
          <a:lstStyle/>
          <a:p>
            <a:r>
              <a:rPr lang="fr-FR" sz="1400" dirty="0" smtClean="0"/>
              <a:t>Créer un calque couleur unie. Ici proche de l’animal.</a:t>
            </a:r>
            <a:endParaRPr lang="fr-FR" sz="1400" dirty="0"/>
          </a:p>
        </p:txBody>
      </p:sp>
      <p:cxnSp>
        <p:nvCxnSpPr>
          <p:cNvPr id="16" name="Connecteur droit avec flèche 15"/>
          <p:cNvCxnSpPr/>
          <p:nvPr/>
        </p:nvCxnSpPr>
        <p:spPr>
          <a:xfrm rot="16200000" flipV="1">
            <a:off x="607191" y="5107793"/>
            <a:ext cx="1071570" cy="42862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Ellipse 18"/>
          <p:cNvSpPr/>
          <p:nvPr/>
        </p:nvSpPr>
        <p:spPr>
          <a:xfrm>
            <a:off x="1285852" y="5929330"/>
            <a:ext cx="285752" cy="2857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2143108" y="4071942"/>
            <a:ext cx="714380" cy="461665"/>
          </a:xfrm>
          <a:prstGeom prst="rect">
            <a:avLst/>
          </a:prstGeom>
          <a:noFill/>
        </p:spPr>
        <p:txBody>
          <a:bodyPr wrap="square" rtlCol="0">
            <a:spAutoFit/>
          </a:bodyPr>
          <a:lstStyle/>
          <a:p>
            <a:r>
              <a:rPr lang="fr-FR" sz="1200" dirty="0" smtClean="0"/>
              <a:t>Choisir ici</a:t>
            </a:r>
            <a:endParaRPr lang="fr-FR" sz="1200" dirty="0"/>
          </a:p>
        </p:txBody>
      </p:sp>
      <p:cxnSp>
        <p:nvCxnSpPr>
          <p:cNvPr id="23" name="Connecteur droit avec flèche 22"/>
          <p:cNvCxnSpPr>
            <a:stCxn id="21" idx="1"/>
          </p:cNvCxnSpPr>
          <p:nvPr/>
        </p:nvCxnSpPr>
        <p:spPr>
          <a:xfrm rot="10800000">
            <a:off x="1357290" y="4071949"/>
            <a:ext cx="785818" cy="23082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rot="16200000" flipH="1">
            <a:off x="2500298" y="4643446"/>
            <a:ext cx="1214446" cy="78581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81" name="Picture 9"/>
          <p:cNvPicPr>
            <a:picLocks noChangeAspect="1" noChangeArrowheads="1"/>
          </p:cNvPicPr>
          <p:nvPr/>
        </p:nvPicPr>
        <p:blipFill>
          <a:blip r:embed="rId7"/>
          <a:srcRect/>
          <a:stretch>
            <a:fillRect/>
          </a:stretch>
        </p:blipFill>
        <p:spPr bwMode="auto">
          <a:xfrm>
            <a:off x="4643438" y="4714884"/>
            <a:ext cx="3286148" cy="2007367"/>
          </a:xfrm>
          <a:prstGeom prst="rect">
            <a:avLst/>
          </a:prstGeom>
          <a:noFill/>
          <a:ln w="9525">
            <a:noFill/>
            <a:miter lim="800000"/>
            <a:headEnd/>
            <a:tailEnd/>
          </a:ln>
          <a:effectLst/>
        </p:spPr>
      </p:pic>
      <p:sp>
        <p:nvSpPr>
          <p:cNvPr id="35" name="ZoneTexte 34"/>
          <p:cNvSpPr txBox="1"/>
          <p:nvPr/>
        </p:nvSpPr>
        <p:spPr>
          <a:xfrm>
            <a:off x="6429388" y="3571876"/>
            <a:ext cx="2357454" cy="523220"/>
          </a:xfrm>
          <a:prstGeom prst="rect">
            <a:avLst/>
          </a:prstGeom>
          <a:noFill/>
        </p:spPr>
        <p:txBody>
          <a:bodyPr wrap="square" rtlCol="0">
            <a:spAutoFit/>
          </a:bodyPr>
          <a:lstStyle/>
          <a:p>
            <a:r>
              <a:rPr lang="fr-FR" sz="1400" dirty="0" smtClean="0"/>
              <a:t>Clic ici pour ouvrir option de fusion</a:t>
            </a:r>
            <a:endParaRPr lang="fr-FR" sz="1400" dirty="0"/>
          </a:p>
        </p:txBody>
      </p:sp>
      <p:cxnSp>
        <p:nvCxnSpPr>
          <p:cNvPr id="37" name="Connecteur droit avec flèche 36"/>
          <p:cNvCxnSpPr/>
          <p:nvPr/>
        </p:nvCxnSpPr>
        <p:spPr>
          <a:xfrm rot="5400000">
            <a:off x="6167284" y="3833980"/>
            <a:ext cx="381332" cy="2857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a:endCxn id="40" idx="7"/>
          </p:cNvCxnSpPr>
          <p:nvPr/>
        </p:nvCxnSpPr>
        <p:spPr>
          <a:xfrm rot="10800000" flipV="1">
            <a:off x="6549546" y="4500569"/>
            <a:ext cx="879975" cy="59422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Ellipse 39"/>
          <p:cNvSpPr/>
          <p:nvPr/>
        </p:nvSpPr>
        <p:spPr>
          <a:xfrm>
            <a:off x="6000760" y="5000636"/>
            <a:ext cx="642942" cy="6429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                                              </a:t>
            </a:r>
            <a:endParaRPr lang="fr-FR" dirty="0"/>
          </a:p>
        </p:txBody>
      </p:sp>
      <p:sp>
        <p:nvSpPr>
          <p:cNvPr id="42" name="ZoneTexte 41"/>
          <p:cNvSpPr txBox="1"/>
          <p:nvPr/>
        </p:nvSpPr>
        <p:spPr>
          <a:xfrm>
            <a:off x="6929454" y="4143380"/>
            <a:ext cx="1928826" cy="307777"/>
          </a:xfrm>
          <a:prstGeom prst="rect">
            <a:avLst/>
          </a:prstGeom>
          <a:noFill/>
        </p:spPr>
        <p:txBody>
          <a:bodyPr wrap="square" rtlCol="0">
            <a:spAutoFit/>
          </a:bodyPr>
          <a:lstStyle/>
          <a:p>
            <a:r>
              <a:rPr lang="fr-FR" sz="1400" dirty="0" smtClean="0"/>
              <a:t>Jouer avec les curseurs</a:t>
            </a:r>
            <a:endParaRPr lang="fr-FR" sz="1400" dirty="0"/>
          </a:p>
        </p:txBody>
      </p:sp>
      <p:sp>
        <p:nvSpPr>
          <p:cNvPr id="45" name="ZoneTexte 44"/>
          <p:cNvSpPr txBox="1"/>
          <p:nvPr/>
        </p:nvSpPr>
        <p:spPr>
          <a:xfrm>
            <a:off x="8001024" y="5000636"/>
            <a:ext cx="928694" cy="1169551"/>
          </a:xfrm>
          <a:prstGeom prst="rect">
            <a:avLst/>
          </a:prstGeom>
          <a:noFill/>
        </p:spPr>
        <p:txBody>
          <a:bodyPr wrap="square" rtlCol="0">
            <a:spAutoFit/>
          </a:bodyPr>
          <a:lstStyle/>
          <a:p>
            <a:r>
              <a:rPr lang="fr-FR" sz="1400" b="1" dirty="0" smtClean="0"/>
              <a:t>Essayer avec d’autres couleurs unies. </a:t>
            </a:r>
            <a:endParaRPr lang="fr-FR" sz="1400" b="1" dirty="0"/>
          </a:p>
        </p:txBody>
      </p:sp>
    </p:spTree>
  </p:cSld>
  <p:clrMapOvr>
    <a:masterClrMapping/>
  </p:clrMapOvr>
  <p:transition>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6858016" y="6357958"/>
            <a:ext cx="2895600" cy="365125"/>
          </a:xfrm>
        </p:spPr>
        <p:txBody>
          <a:bodyPr/>
          <a:lstStyle/>
          <a:p>
            <a:r>
              <a:rPr lang="fr-FR" dirty="0" smtClean="0"/>
              <a:t>J-Paul VIDAL</a:t>
            </a:r>
            <a:endParaRPr lang="fr-FR" dirty="0"/>
          </a:p>
        </p:txBody>
      </p:sp>
      <p:sp>
        <p:nvSpPr>
          <p:cNvPr id="5" name="ZoneTexte 4"/>
          <p:cNvSpPr txBox="1"/>
          <p:nvPr/>
        </p:nvSpPr>
        <p:spPr>
          <a:xfrm>
            <a:off x="357158" y="142852"/>
            <a:ext cx="5786478" cy="369332"/>
          </a:xfrm>
          <a:prstGeom prst="rect">
            <a:avLst/>
          </a:prstGeom>
          <a:noFill/>
        </p:spPr>
        <p:txBody>
          <a:bodyPr wrap="square" rtlCol="0">
            <a:spAutoFit/>
          </a:bodyPr>
          <a:lstStyle/>
          <a:p>
            <a:r>
              <a:rPr lang="fr-FR" b="1" dirty="0" smtClean="0"/>
              <a:t>Enlevons l’affiche de droite</a:t>
            </a:r>
            <a:r>
              <a:rPr lang="fr-FR" dirty="0" smtClean="0"/>
              <a:t>. Essayons avec l’outil polygone</a:t>
            </a:r>
            <a:endParaRPr lang="fr-FR" dirty="0"/>
          </a:p>
        </p:txBody>
      </p:sp>
      <p:pic>
        <p:nvPicPr>
          <p:cNvPr id="6146" name="Picture 2"/>
          <p:cNvPicPr>
            <a:picLocks noChangeAspect="1" noChangeArrowheads="1"/>
          </p:cNvPicPr>
          <p:nvPr/>
        </p:nvPicPr>
        <p:blipFill>
          <a:blip r:embed="rId2"/>
          <a:srcRect/>
          <a:stretch>
            <a:fillRect/>
          </a:stretch>
        </p:blipFill>
        <p:spPr bwMode="auto">
          <a:xfrm>
            <a:off x="2143108" y="571480"/>
            <a:ext cx="2570610" cy="1500198"/>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4786314" y="571480"/>
            <a:ext cx="2143139" cy="1486753"/>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a:srcRect/>
          <a:stretch>
            <a:fillRect/>
          </a:stretch>
        </p:blipFill>
        <p:spPr bwMode="auto">
          <a:xfrm>
            <a:off x="7000892" y="571480"/>
            <a:ext cx="1991787" cy="1500197"/>
          </a:xfrm>
          <a:prstGeom prst="rect">
            <a:avLst/>
          </a:prstGeom>
          <a:noFill/>
          <a:ln w="9525">
            <a:noFill/>
            <a:miter lim="800000"/>
            <a:headEnd/>
            <a:tailEnd/>
          </a:ln>
          <a:effectLst/>
        </p:spPr>
      </p:pic>
      <p:sp>
        <p:nvSpPr>
          <p:cNvPr id="9" name="ZoneTexte 8"/>
          <p:cNvSpPr txBox="1"/>
          <p:nvPr/>
        </p:nvSpPr>
        <p:spPr>
          <a:xfrm>
            <a:off x="500034" y="2786058"/>
            <a:ext cx="8429684" cy="923330"/>
          </a:xfrm>
          <a:prstGeom prst="rect">
            <a:avLst/>
          </a:prstGeom>
          <a:noFill/>
        </p:spPr>
        <p:txBody>
          <a:bodyPr wrap="square" rtlCol="0">
            <a:spAutoFit/>
          </a:bodyPr>
          <a:lstStyle/>
          <a:p>
            <a:r>
              <a:rPr lang="fr-FR" b="1" dirty="0" smtClean="0"/>
              <a:t>Enlevons l’affiche coté gauche </a:t>
            </a:r>
            <a:r>
              <a:rPr lang="fr-FR" dirty="0" smtClean="0"/>
              <a:t>avec les méthodes précédentes. Aucune fonctionnent correctement. Il faut donc trouver une autre solution. Nouvel outil « </a:t>
            </a:r>
            <a:r>
              <a:rPr lang="fr-FR" b="1" dirty="0" smtClean="0">
                <a:solidFill>
                  <a:srgbClr val="FF0000"/>
                </a:solidFill>
              </a:rPr>
              <a:t>outil pièce</a:t>
            </a:r>
            <a:r>
              <a:rPr lang="fr-FR" dirty="0" smtClean="0"/>
              <a:t> »                                semble convenir.</a:t>
            </a:r>
            <a:endParaRPr lang="fr-FR" dirty="0"/>
          </a:p>
        </p:txBody>
      </p:sp>
      <p:sp>
        <p:nvSpPr>
          <p:cNvPr id="12" name="ZoneTexte 11"/>
          <p:cNvSpPr txBox="1"/>
          <p:nvPr/>
        </p:nvSpPr>
        <p:spPr>
          <a:xfrm>
            <a:off x="428596" y="642918"/>
            <a:ext cx="8572560" cy="2308324"/>
          </a:xfrm>
          <a:prstGeom prst="rect">
            <a:avLst/>
          </a:prstGeom>
          <a:noFill/>
        </p:spPr>
        <p:txBody>
          <a:bodyPr wrap="square" rtlCol="0">
            <a:spAutoFit/>
          </a:bodyPr>
          <a:lstStyle/>
          <a:p>
            <a:pPr>
              <a:buFontTx/>
              <a:buChar char="-"/>
            </a:pPr>
            <a:r>
              <a:rPr lang="fr-FR" dirty="0" smtClean="0"/>
              <a:t> Cet outil</a:t>
            </a:r>
          </a:p>
          <a:p>
            <a:r>
              <a:rPr lang="fr-FR" dirty="0" smtClean="0"/>
              <a:t> fonctionne bien.</a:t>
            </a:r>
          </a:p>
          <a:p>
            <a:pPr>
              <a:buFontTx/>
              <a:buChar char="-"/>
            </a:pPr>
            <a:r>
              <a:rPr lang="fr-FR" dirty="0" smtClean="0"/>
              <a:t> Tracer</a:t>
            </a:r>
          </a:p>
          <a:p>
            <a:r>
              <a:rPr lang="fr-FR" dirty="0" smtClean="0"/>
              <a:t> grossièrement,</a:t>
            </a:r>
          </a:p>
          <a:p>
            <a:r>
              <a:rPr lang="fr-FR" dirty="0" smtClean="0"/>
              <a:t> puis</a:t>
            </a:r>
          </a:p>
          <a:p>
            <a:r>
              <a:rPr lang="fr-FR" dirty="0" smtClean="0"/>
              <a:t> EDITION       REMPLIR, dans boite de dialogue remplir avec «</a:t>
            </a:r>
            <a:r>
              <a:rPr lang="fr-FR" i="1" dirty="0" smtClean="0">
                <a:solidFill>
                  <a:schemeClr val="accent1"/>
                </a:solidFill>
              </a:rPr>
              <a:t> </a:t>
            </a:r>
            <a:r>
              <a:rPr lang="fr-FR" b="1" i="1" dirty="0" smtClean="0">
                <a:solidFill>
                  <a:schemeClr val="accent1"/>
                </a:solidFill>
              </a:rPr>
              <a:t>contenu pris en compte</a:t>
            </a:r>
            <a:r>
              <a:rPr lang="fr-FR" dirty="0" smtClean="0"/>
              <a:t> » OK</a:t>
            </a:r>
          </a:p>
          <a:p>
            <a:r>
              <a:rPr lang="fr-FR" dirty="0" smtClean="0"/>
              <a:t>- Désélectionner </a:t>
            </a:r>
            <a:r>
              <a:rPr lang="fr-FR" b="1" dirty="0" smtClean="0">
                <a:solidFill>
                  <a:schemeClr val="accent1"/>
                </a:solidFill>
              </a:rPr>
              <a:t>Ctrl+D</a:t>
            </a:r>
          </a:p>
          <a:p>
            <a:endParaRPr lang="fr-FR" dirty="0"/>
          </a:p>
        </p:txBody>
      </p:sp>
      <p:cxnSp>
        <p:nvCxnSpPr>
          <p:cNvPr id="14" name="Connecteur droit avec flèche 13"/>
          <p:cNvCxnSpPr/>
          <p:nvPr/>
        </p:nvCxnSpPr>
        <p:spPr>
          <a:xfrm>
            <a:off x="1357290" y="2143116"/>
            <a:ext cx="285752"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151" name="Picture 7"/>
          <p:cNvPicPr>
            <a:picLocks noChangeAspect="1" noChangeArrowheads="1"/>
          </p:cNvPicPr>
          <p:nvPr/>
        </p:nvPicPr>
        <p:blipFill>
          <a:blip r:embed="rId5"/>
          <a:srcRect/>
          <a:stretch>
            <a:fillRect/>
          </a:stretch>
        </p:blipFill>
        <p:spPr bwMode="auto">
          <a:xfrm>
            <a:off x="357158" y="3714752"/>
            <a:ext cx="1214446" cy="1501354"/>
          </a:xfrm>
          <a:prstGeom prst="rect">
            <a:avLst/>
          </a:prstGeom>
          <a:noFill/>
          <a:ln w="9525">
            <a:noFill/>
            <a:miter lim="800000"/>
            <a:headEnd/>
            <a:tailEnd/>
          </a:ln>
          <a:effectLst/>
        </p:spPr>
      </p:pic>
      <p:pic>
        <p:nvPicPr>
          <p:cNvPr id="6152" name="Picture 8"/>
          <p:cNvPicPr>
            <a:picLocks noChangeAspect="1" noChangeArrowheads="1"/>
          </p:cNvPicPr>
          <p:nvPr/>
        </p:nvPicPr>
        <p:blipFill>
          <a:blip r:embed="rId6"/>
          <a:srcRect/>
          <a:stretch>
            <a:fillRect/>
          </a:stretch>
        </p:blipFill>
        <p:spPr bwMode="auto">
          <a:xfrm>
            <a:off x="357158" y="5265670"/>
            <a:ext cx="7143800" cy="1592330"/>
          </a:xfrm>
          <a:prstGeom prst="rect">
            <a:avLst/>
          </a:prstGeom>
          <a:noFill/>
          <a:ln w="9525">
            <a:noFill/>
            <a:miter lim="800000"/>
            <a:headEnd/>
            <a:tailEnd/>
          </a:ln>
          <a:effectLst/>
        </p:spPr>
      </p:pic>
      <p:sp>
        <p:nvSpPr>
          <p:cNvPr id="18" name="ZoneTexte 17"/>
          <p:cNvSpPr txBox="1"/>
          <p:nvPr/>
        </p:nvSpPr>
        <p:spPr>
          <a:xfrm>
            <a:off x="1714480" y="3714752"/>
            <a:ext cx="7215238" cy="1200329"/>
          </a:xfrm>
          <a:prstGeom prst="rect">
            <a:avLst/>
          </a:prstGeom>
          <a:noFill/>
        </p:spPr>
        <p:txBody>
          <a:bodyPr wrap="square" rtlCol="0">
            <a:spAutoFit/>
          </a:bodyPr>
          <a:lstStyle/>
          <a:p>
            <a:pPr>
              <a:buFontTx/>
              <a:buChar char="-"/>
            </a:pPr>
            <a:r>
              <a:rPr lang="fr-FR" dirty="0" smtClean="0"/>
              <a:t> Après un traçage grossier, chercher une zone suffisamment grande pour accueillir la sélection. On peut se servir du mur de droite en agrandissant l’image. </a:t>
            </a:r>
          </a:p>
          <a:p>
            <a:pPr>
              <a:buFontTx/>
              <a:buChar char="-"/>
            </a:pPr>
            <a:r>
              <a:rPr lang="fr-FR" dirty="0"/>
              <a:t> L</a:t>
            </a:r>
            <a:r>
              <a:rPr lang="fr-FR" dirty="0" smtClean="0"/>
              <a:t>aisser l’ordinateur travailler et désélectionner </a:t>
            </a:r>
            <a:r>
              <a:rPr lang="fr-FR" b="1" dirty="0" smtClean="0">
                <a:solidFill>
                  <a:schemeClr val="accent1"/>
                </a:solidFill>
              </a:rPr>
              <a:t>Ctrl+D</a:t>
            </a:r>
            <a:endParaRPr lang="fr-FR" b="1" dirty="0">
              <a:solidFill>
                <a:schemeClr val="accent1"/>
              </a:solidFill>
            </a:endParaRPr>
          </a:p>
        </p:txBody>
      </p:sp>
      <p:cxnSp>
        <p:nvCxnSpPr>
          <p:cNvPr id="20" name="Connecteur droit avec flèche 19"/>
          <p:cNvCxnSpPr/>
          <p:nvPr/>
        </p:nvCxnSpPr>
        <p:spPr>
          <a:xfrm>
            <a:off x="1285852" y="6143644"/>
            <a:ext cx="4857784"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7143768" y="6357958"/>
            <a:ext cx="1876428" cy="365125"/>
          </a:xfrm>
        </p:spPr>
        <p:txBody>
          <a:bodyPr/>
          <a:lstStyle/>
          <a:p>
            <a:r>
              <a:rPr lang="fr-FR" dirty="0" smtClean="0"/>
              <a:t>J-Paul VIDAL</a:t>
            </a:r>
            <a:endParaRPr lang="fr-FR" dirty="0"/>
          </a:p>
        </p:txBody>
      </p:sp>
      <p:pic>
        <p:nvPicPr>
          <p:cNvPr id="7170" name="Picture 2"/>
          <p:cNvPicPr>
            <a:picLocks noChangeAspect="1" noChangeArrowheads="1"/>
          </p:cNvPicPr>
          <p:nvPr/>
        </p:nvPicPr>
        <p:blipFill>
          <a:blip r:embed="rId2" cstate="print"/>
          <a:srcRect/>
          <a:stretch>
            <a:fillRect/>
          </a:stretch>
        </p:blipFill>
        <p:spPr bwMode="auto">
          <a:xfrm>
            <a:off x="142844" y="3500438"/>
            <a:ext cx="5929354" cy="3216879"/>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cstate="print"/>
          <a:srcRect/>
          <a:stretch>
            <a:fillRect/>
          </a:stretch>
        </p:blipFill>
        <p:spPr bwMode="auto">
          <a:xfrm>
            <a:off x="500034" y="1643050"/>
            <a:ext cx="1571636" cy="1377851"/>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a:srcRect/>
          <a:stretch>
            <a:fillRect/>
          </a:stretch>
        </p:blipFill>
        <p:spPr bwMode="auto">
          <a:xfrm>
            <a:off x="500034" y="142852"/>
            <a:ext cx="1571636" cy="1480964"/>
          </a:xfrm>
          <a:prstGeom prst="rect">
            <a:avLst/>
          </a:prstGeom>
          <a:noFill/>
          <a:ln w="9525">
            <a:noFill/>
            <a:miter lim="800000"/>
            <a:headEnd/>
            <a:tailEnd/>
          </a:ln>
          <a:effectLst/>
        </p:spPr>
      </p:pic>
      <p:sp>
        <p:nvSpPr>
          <p:cNvPr id="8" name="ZoneTexte 7"/>
          <p:cNvSpPr txBox="1"/>
          <p:nvPr/>
        </p:nvSpPr>
        <p:spPr>
          <a:xfrm>
            <a:off x="2285984" y="500042"/>
            <a:ext cx="4643470" cy="2308324"/>
          </a:xfrm>
          <a:prstGeom prst="rect">
            <a:avLst/>
          </a:prstGeom>
          <a:noFill/>
        </p:spPr>
        <p:txBody>
          <a:bodyPr wrap="square" rtlCol="0">
            <a:spAutoFit/>
          </a:bodyPr>
          <a:lstStyle/>
          <a:p>
            <a:r>
              <a:rPr lang="fr-FR" b="1" dirty="0" smtClean="0"/>
              <a:t>Que c’est t’il passé en réalité</a:t>
            </a:r>
            <a:r>
              <a:rPr lang="fr-FR" dirty="0" smtClean="0"/>
              <a:t>. Masquer le calque de la sélection, en cliquant sur l’œil de gauche pour laisser apparaitre l’image du dessous. Cette dernière a été fortement dégradée. Ceci ne pose aucun problème puisque le personnage est intégralement conservé. Cette méthode de « </a:t>
            </a:r>
            <a:r>
              <a:rPr lang="fr-FR" b="1" dirty="0" smtClean="0">
                <a:solidFill>
                  <a:schemeClr val="accent1"/>
                </a:solidFill>
              </a:rPr>
              <a:t>calque par copier</a:t>
            </a:r>
            <a:r>
              <a:rPr lang="fr-FR" dirty="0" smtClean="0"/>
              <a:t> » est à privilégier.</a:t>
            </a:r>
            <a:endParaRPr lang="fr-FR" dirty="0"/>
          </a:p>
        </p:txBody>
      </p:sp>
      <p:pic>
        <p:nvPicPr>
          <p:cNvPr id="7173" name="Picture 5"/>
          <p:cNvPicPr>
            <a:picLocks noChangeAspect="1" noChangeArrowheads="1"/>
          </p:cNvPicPr>
          <p:nvPr/>
        </p:nvPicPr>
        <p:blipFill>
          <a:blip r:embed="rId5"/>
          <a:srcRect/>
          <a:stretch>
            <a:fillRect/>
          </a:stretch>
        </p:blipFill>
        <p:spPr bwMode="auto">
          <a:xfrm>
            <a:off x="7072330" y="142853"/>
            <a:ext cx="1285884" cy="1436104"/>
          </a:xfrm>
          <a:prstGeom prst="rect">
            <a:avLst/>
          </a:prstGeom>
          <a:noFill/>
          <a:ln w="9525">
            <a:noFill/>
            <a:miter lim="800000"/>
            <a:headEnd/>
            <a:tailEnd/>
          </a:ln>
          <a:effectLst/>
        </p:spPr>
      </p:pic>
      <p:pic>
        <p:nvPicPr>
          <p:cNvPr id="7174" name="Picture 6"/>
          <p:cNvPicPr>
            <a:picLocks noChangeAspect="1" noChangeArrowheads="1"/>
          </p:cNvPicPr>
          <p:nvPr/>
        </p:nvPicPr>
        <p:blipFill>
          <a:blip r:embed="rId6" cstate="print"/>
          <a:srcRect/>
          <a:stretch>
            <a:fillRect/>
          </a:stretch>
        </p:blipFill>
        <p:spPr bwMode="auto">
          <a:xfrm>
            <a:off x="7072330" y="1643050"/>
            <a:ext cx="1285884" cy="1509254"/>
          </a:xfrm>
          <a:prstGeom prst="rect">
            <a:avLst/>
          </a:prstGeom>
          <a:noFill/>
          <a:ln w="9525">
            <a:noFill/>
            <a:miter lim="800000"/>
            <a:headEnd/>
            <a:tailEnd/>
          </a:ln>
          <a:effectLst/>
        </p:spPr>
      </p:pic>
      <p:sp>
        <p:nvSpPr>
          <p:cNvPr id="11" name="Ellipse 10"/>
          <p:cNvSpPr/>
          <p:nvPr/>
        </p:nvSpPr>
        <p:spPr>
          <a:xfrm>
            <a:off x="500034" y="285728"/>
            <a:ext cx="428628" cy="428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7000892" y="285728"/>
            <a:ext cx="428628" cy="428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142844" y="3071810"/>
            <a:ext cx="5357850" cy="369332"/>
          </a:xfrm>
          <a:prstGeom prst="rect">
            <a:avLst/>
          </a:prstGeom>
          <a:noFill/>
        </p:spPr>
        <p:txBody>
          <a:bodyPr wrap="square" rtlCol="0">
            <a:spAutoFit/>
          </a:bodyPr>
          <a:lstStyle/>
          <a:p>
            <a:r>
              <a:rPr lang="fr-FR" b="1" dirty="0" smtClean="0"/>
              <a:t>Photo terminée</a:t>
            </a:r>
            <a:endParaRPr lang="fr-FR" b="1" dirty="0"/>
          </a:p>
        </p:txBody>
      </p:sp>
      <p:sp>
        <p:nvSpPr>
          <p:cNvPr id="14" name="ZoneTexte 13"/>
          <p:cNvSpPr txBox="1"/>
          <p:nvPr/>
        </p:nvSpPr>
        <p:spPr>
          <a:xfrm>
            <a:off x="2071670" y="142852"/>
            <a:ext cx="1285884" cy="369332"/>
          </a:xfrm>
          <a:prstGeom prst="rect">
            <a:avLst/>
          </a:prstGeom>
          <a:noFill/>
        </p:spPr>
        <p:txBody>
          <a:bodyPr wrap="square" rtlCol="0">
            <a:spAutoFit/>
          </a:bodyPr>
          <a:lstStyle/>
          <a:p>
            <a:r>
              <a:rPr lang="fr-FR" b="1" dirty="0" smtClean="0">
                <a:solidFill>
                  <a:srgbClr val="FF0000"/>
                </a:solidFill>
              </a:rPr>
              <a:t>Fermé</a:t>
            </a:r>
            <a:endParaRPr lang="fr-FR" b="1" dirty="0">
              <a:solidFill>
                <a:srgbClr val="FF0000"/>
              </a:solidFill>
            </a:endParaRPr>
          </a:p>
        </p:txBody>
      </p:sp>
      <p:sp>
        <p:nvSpPr>
          <p:cNvPr id="15" name="ZoneTexte 14"/>
          <p:cNvSpPr txBox="1"/>
          <p:nvPr/>
        </p:nvSpPr>
        <p:spPr>
          <a:xfrm>
            <a:off x="6000760" y="142852"/>
            <a:ext cx="1214446" cy="369332"/>
          </a:xfrm>
          <a:prstGeom prst="rect">
            <a:avLst/>
          </a:prstGeom>
          <a:noFill/>
        </p:spPr>
        <p:txBody>
          <a:bodyPr wrap="square" rtlCol="0">
            <a:spAutoFit/>
          </a:bodyPr>
          <a:lstStyle/>
          <a:p>
            <a:r>
              <a:rPr lang="fr-FR" b="1" dirty="0" smtClean="0">
                <a:solidFill>
                  <a:srgbClr val="FF0000"/>
                </a:solidFill>
              </a:rPr>
              <a:t>Ouvert</a:t>
            </a:r>
            <a:endParaRPr lang="fr-FR" b="1" dirty="0">
              <a:solidFill>
                <a:srgbClr val="FF0000"/>
              </a:solidFill>
            </a:endParaRPr>
          </a:p>
        </p:txBody>
      </p:sp>
      <p:sp>
        <p:nvSpPr>
          <p:cNvPr id="16" name="ZoneTexte 15"/>
          <p:cNvSpPr txBox="1"/>
          <p:nvPr/>
        </p:nvSpPr>
        <p:spPr>
          <a:xfrm>
            <a:off x="6357950" y="3786190"/>
            <a:ext cx="2428892" cy="1569660"/>
          </a:xfrm>
          <a:prstGeom prst="rect">
            <a:avLst/>
          </a:prstGeom>
          <a:noFill/>
        </p:spPr>
        <p:txBody>
          <a:bodyPr wrap="square" rtlCol="0">
            <a:spAutoFit/>
          </a:bodyPr>
          <a:lstStyle/>
          <a:p>
            <a:r>
              <a:rPr lang="fr-FR" sz="1600" i="1" dirty="0" smtClean="0"/>
              <a:t>Nota: lorsque l’on travail sur un calque, il faut obligatoirement l’activer.</a:t>
            </a:r>
          </a:p>
          <a:p>
            <a:r>
              <a:rPr lang="fr-FR" sz="1600" i="1" dirty="0" smtClean="0"/>
              <a:t>Une bande bleue apparait sur le coté et le calque est entouré d’un liseré.</a:t>
            </a:r>
            <a:endParaRPr lang="fr-FR" sz="1600" i="1" dirty="0"/>
          </a:p>
        </p:txBody>
      </p:sp>
      <p:cxnSp>
        <p:nvCxnSpPr>
          <p:cNvPr id="18" name="Connecteur droit avec flèche 17"/>
          <p:cNvCxnSpPr>
            <a:stCxn id="16" idx="1"/>
          </p:cNvCxnSpPr>
          <p:nvPr/>
        </p:nvCxnSpPr>
        <p:spPr>
          <a:xfrm rot="10800000" flipV="1">
            <a:off x="5929322" y="4571020"/>
            <a:ext cx="428628" cy="71536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4" name="Connecteur en angle 33"/>
          <p:cNvCxnSpPr>
            <a:stCxn id="16" idx="0"/>
          </p:cNvCxnSpPr>
          <p:nvPr/>
        </p:nvCxnSpPr>
        <p:spPr>
          <a:xfrm rot="5400000" flipH="1" flipV="1">
            <a:off x="6715140" y="1857364"/>
            <a:ext cx="2786082" cy="1071570"/>
          </a:xfrm>
          <a:prstGeom prst="bentConnector3">
            <a:avLst>
              <a:gd name="adj1" fmla="val 15929"/>
            </a:avLst>
          </a:prstGeom>
          <a:ln w="571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Photo de Christian Berthiot-2.jpg"/>
          <p:cNvPicPr>
            <a:picLocks noGrp="1" noChangeAspect="1"/>
          </p:cNvPicPr>
          <p:nvPr>
            <p:ph idx="1"/>
          </p:nvPr>
        </p:nvPicPr>
        <p:blipFill>
          <a:blip r:embed="rId2" cstate="print"/>
          <a:stretch>
            <a:fillRect/>
          </a:stretch>
        </p:blipFill>
        <p:spPr>
          <a:xfrm>
            <a:off x="571472" y="214290"/>
            <a:ext cx="4179124" cy="2786082"/>
          </a:xfrm>
        </p:spPr>
      </p:pic>
      <p:sp>
        <p:nvSpPr>
          <p:cNvPr id="4" name="Espace réservé du pied de page 3"/>
          <p:cNvSpPr>
            <a:spLocks noGrp="1"/>
          </p:cNvSpPr>
          <p:nvPr>
            <p:ph type="ftr" sz="quarter" idx="11"/>
          </p:nvPr>
        </p:nvSpPr>
        <p:spPr>
          <a:xfrm>
            <a:off x="7143768" y="6357958"/>
            <a:ext cx="1876428" cy="365125"/>
          </a:xfrm>
        </p:spPr>
        <p:txBody>
          <a:bodyPr/>
          <a:lstStyle/>
          <a:p>
            <a:r>
              <a:rPr lang="fr-FR" dirty="0" smtClean="0"/>
              <a:t>J-Paul VIDAL</a:t>
            </a:r>
            <a:endParaRPr lang="fr-FR" dirty="0"/>
          </a:p>
        </p:txBody>
      </p:sp>
      <p:pic>
        <p:nvPicPr>
          <p:cNvPr id="1026" name="Picture 2" descr="C:\Users\jean-\Desktop\Pour cour 2024\Photo de Christian Berthiot sans jambes et sans trait.jpg"/>
          <p:cNvPicPr>
            <a:picLocks noChangeAspect="1" noChangeArrowheads="1"/>
          </p:cNvPicPr>
          <p:nvPr/>
        </p:nvPicPr>
        <p:blipFill>
          <a:blip r:embed="rId3" cstate="print"/>
          <a:srcRect/>
          <a:stretch>
            <a:fillRect/>
          </a:stretch>
        </p:blipFill>
        <p:spPr bwMode="auto">
          <a:xfrm>
            <a:off x="4357686" y="3286124"/>
            <a:ext cx="4393904" cy="2928958"/>
          </a:xfrm>
          <a:prstGeom prst="rect">
            <a:avLst/>
          </a:prstGeom>
          <a:noFill/>
        </p:spPr>
      </p:pic>
      <p:sp>
        <p:nvSpPr>
          <p:cNvPr id="8" name="ZoneTexte 7"/>
          <p:cNvSpPr txBox="1"/>
          <p:nvPr/>
        </p:nvSpPr>
        <p:spPr>
          <a:xfrm>
            <a:off x="5000628" y="500042"/>
            <a:ext cx="3786214" cy="646331"/>
          </a:xfrm>
          <a:prstGeom prst="rect">
            <a:avLst/>
          </a:prstGeom>
          <a:noFill/>
        </p:spPr>
        <p:txBody>
          <a:bodyPr wrap="square" rtlCol="0">
            <a:spAutoFit/>
          </a:bodyPr>
          <a:lstStyle/>
          <a:p>
            <a:r>
              <a:rPr lang="fr-FR" dirty="0" smtClean="0"/>
              <a:t>Voici un exemple plus complexe</a:t>
            </a:r>
          </a:p>
          <a:p>
            <a:r>
              <a:rPr lang="fr-FR" dirty="0" smtClean="0"/>
              <a:t>De notre ami Christian </a:t>
            </a:r>
            <a:r>
              <a:rPr lang="fr-FR" dirty="0" err="1" smtClean="0"/>
              <a:t>Berthiot</a:t>
            </a:r>
            <a:endParaRPr lang="fr-FR" dirty="0"/>
          </a:p>
        </p:txBody>
      </p:sp>
      <p:sp>
        <p:nvSpPr>
          <p:cNvPr id="9" name="ZoneTexte 8"/>
          <p:cNvSpPr txBox="1"/>
          <p:nvPr/>
        </p:nvSpPr>
        <p:spPr>
          <a:xfrm>
            <a:off x="857224" y="3714752"/>
            <a:ext cx="3000396" cy="2308324"/>
          </a:xfrm>
          <a:prstGeom prst="rect">
            <a:avLst/>
          </a:prstGeom>
          <a:noFill/>
        </p:spPr>
        <p:txBody>
          <a:bodyPr wrap="square" rtlCol="0">
            <a:spAutoFit/>
          </a:bodyPr>
          <a:lstStyle/>
          <a:p>
            <a:r>
              <a:rPr lang="fr-FR" dirty="0" smtClean="0"/>
              <a:t>    Une sélection soignée s’impose pour isoler une partie de l’oiseau dans un calque.</a:t>
            </a:r>
          </a:p>
          <a:p>
            <a:r>
              <a:rPr lang="fr-FR" dirty="0" smtClean="0"/>
              <a:t>     Il faut ensuite jongler avec les différents outils mis à notre disposition dans Photoshop.</a:t>
            </a:r>
            <a:endParaRPr lang="fr-FR" dirty="0"/>
          </a:p>
        </p:txBody>
      </p:sp>
      <p:pic>
        <p:nvPicPr>
          <p:cNvPr id="2" name="Picture 2"/>
          <p:cNvPicPr>
            <a:picLocks noChangeAspect="1" noChangeArrowheads="1"/>
          </p:cNvPicPr>
          <p:nvPr/>
        </p:nvPicPr>
        <p:blipFill>
          <a:blip r:embed="rId4"/>
          <a:srcRect/>
          <a:stretch>
            <a:fillRect/>
          </a:stretch>
        </p:blipFill>
        <p:spPr bwMode="auto">
          <a:xfrm>
            <a:off x="5143504" y="1428736"/>
            <a:ext cx="1040262" cy="1214446"/>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a:srcRect/>
          <a:stretch>
            <a:fillRect/>
          </a:stretch>
        </p:blipFill>
        <p:spPr bwMode="auto">
          <a:xfrm>
            <a:off x="6357950" y="1285860"/>
            <a:ext cx="2573332" cy="1789712"/>
          </a:xfrm>
          <a:prstGeom prst="rect">
            <a:avLst/>
          </a:prstGeom>
          <a:noFill/>
          <a:ln w="9525">
            <a:noFill/>
            <a:miter lim="800000"/>
            <a:headEnd/>
            <a:tailEnd/>
          </a:ln>
          <a:effectLst/>
        </p:spPr>
      </p:pic>
      <p:sp>
        <p:nvSpPr>
          <p:cNvPr id="10" name="Ellipse 9"/>
          <p:cNvSpPr/>
          <p:nvPr/>
        </p:nvSpPr>
        <p:spPr>
          <a:xfrm>
            <a:off x="5214942" y="1428736"/>
            <a:ext cx="642942" cy="6429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p:cNvCxnSpPr>
            <a:stCxn id="10" idx="6"/>
          </p:cNvCxnSpPr>
          <p:nvPr/>
        </p:nvCxnSpPr>
        <p:spPr>
          <a:xfrm>
            <a:off x="5857884" y="1750207"/>
            <a:ext cx="857256" cy="10715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6140</TotalTime>
  <Words>5661</Words>
  <Application>Microsoft Office PowerPoint</Application>
  <PresentationFormat>Affichage à l'écran (4:3)</PresentationFormat>
  <Paragraphs>514</Paragraphs>
  <Slides>67</Slides>
  <Notes>3</Notes>
  <HiddenSlides>0</HiddenSlides>
  <MMClips>0</MMClips>
  <ScaleCrop>false</ScaleCrop>
  <HeadingPairs>
    <vt:vector size="4" baseType="variant">
      <vt:variant>
        <vt:lpstr>Thème</vt:lpstr>
      </vt:variant>
      <vt:variant>
        <vt:i4>1</vt:i4>
      </vt:variant>
      <vt:variant>
        <vt:lpstr>Titres des diapositives</vt:lpstr>
      </vt:variant>
      <vt:variant>
        <vt:i4>67</vt:i4>
      </vt:variant>
    </vt:vector>
  </HeadingPairs>
  <TitlesOfParts>
    <vt:vector size="68"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LES MASQUES</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Eliminer des objets indésirables</dc:title>
  <dc:creator>jean-</dc:creator>
  <cp:lastModifiedBy>jean-</cp:lastModifiedBy>
  <cp:revision>336</cp:revision>
  <dcterms:created xsi:type="dcterms:W3CDTF">2023-09-17T13:02:26Z</dcterms:created>
  <dcterms:modified xsi:type="dcterms:W3CDTF">2023-11-30T10:32:02Z</dcterms:modified>
</cp:coreProperties>
</file>